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Avenir" panose="02000503020000020003" pitchFamily="2" charset="0"/>
      <p:regular r:id="rId27"/>
      <p:italic r:id="rId28"/>
    </p:embeddedFont>
    <p:embeddedFont>
      <p:font typeface="Avenir Bold" panose="020B0703020203020204" pitchFamily="34"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1" autoAdjust="0"/>
    <p:restoredTop sz="94650" autoAdjust="0"/>
  </p:normalViewPr>
  <p:slideViewPr>
    <p:cSldViewPr>
      <p:cViewPr varScale="1">
        <p:scale>
          <a:sx n="99" d="100"/>
          <a:sy n="99" d="100"/>
        </p:scale>
        <p:origin x="22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floridabhcenter.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floridabhcenter.or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8858250" y="1028700"/>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258399" y="2704039"/>
            <a:ext cx="8746330" cy="8340272"/>
            <a:chOff x="0" y="0"/>
            <a:chExt cx="2303560" cy="2196615"/>
          </a:xfrm>
        </p:grpSpPr>
        <p:sp>
          <p:nvSpPr>
            <p:cNvPr id="4" name="Freeform 4"/>
            <p:cNvSpPr/>
            <p:nvPr/>
          </p:nvSpPr>
          <p:spPr>
            <a:xfrm>
              <a:off x="0" y="0"/>
              <a:ext cx="2303560" cy="2196615"/>
            </a:xfrm>
            <a:custGeom>
              <a:avLst/>
              <a:gdLst/>
              <a:ahLst/>
              <a:cxnLst/>
              <a:rect l="l" t="t" r="r" b="b"/>
              <a:pathLst>
                <a:path w="2303560" h="2196615">
                  <a:moveTo>
                    <a:pt x="44258" y="0"/>
                  </a:moveTo>
                  <a:lnTo>
                    <a:pt x="2259302" y="0"/>
                  </a:lnTo>
                  <a:cubicBezTo>
                    <a:pt x="2271040" y="0"/>
                    <a:pt x="2282297" y="4663"/>
                    <a:pt x="2290597" y="12963"/>
                  </a:cubicBezTo>
                  <a:cubicBezTo>
                    <a:pt x="2298897" y="21263"/>
                    <a:pt x="2303560" y="32520"/>
                    <a:pt x="2303560" y="44258"/>
                  </a:cubicBezTo>
                  <a:lnTo>
                    <a:pt x="2303560" y="2152357"/>
                  </a:lnTo>
                  <a:cubicBezTo>
                    <a:pt x="2303560" y="2164095"/>
                    <a:pt x="2298897" y="2175352"/>
                    <a:pt x="2290597" y="2183652"/>
                  </a:cubicBezTo>
                  <a:cubicBezTo>
                    <a:pt x="2282297" y="2191952"/>
                    <a:pt x="2271040" y="2196615"/>
                    <a:pt x="2259302" y="2196615"/>
                  </a:cubicBezTo>
                  <a:lnTo>
                    <a:pt x="44258" y="2196615"/>
                  </a:lnTo>
                  <a:cubicBezTo>
                    <a:pt x="32520" y="2196615"/>
                    <a:pt x="21263" y="2191952"/>
                    <a:pt x="12963" y="2183652"/>
                  </a:cubicBezTo>
                  <a:cubicBezTo>
                    <a:pt x="4663" y="2175352"/>
                    <a:pt x="0" y="2164095"/>
                    <a:pt x="0" y="2152357"/>
                  </a:cubicBezTo>
                  <a:lnTo>
                    <a:pt x="0" y="44258"/>
                  </a:lnTo>
                  <a:cubicBezTo>
                    <a:pt x="0" y="32520"/>
                    <a:pt x="4663" y="21263"/>
                    <a:pt x="12963" y="12963"/>
                  </a:cubicBezTo>
                  <a:cubicBezTo>
                    <a:pt x="21263" y="4663"/>
                    <a:pt x="32520" y="0"/>
                    <a:pt x="44258" y="0"/>
                  </a:cubicBezTo>
                  <a:close/>
                </a:path>
              </a:pathLst>
            </a:custGeom>
            <a:solidFill>
              <a:srgbClr val="0B6197"/>
            </a:solidFill>
          </p:spPr>
          <p:txBody>
            <a:bodyPr/>
            <a:lstStyle/>
            <a:p>
              <a:endParaRPr lang="en-US" dirty="0"/>
            </a:p>
          </p:txBody>
        </p:sp>
        <p:sp>
          <p:nvSpPr>
            <p:cNvPr id="5" name="TextBox 5"/>
            <p:cNvSpPr txBox="1"/>
            <p:nvPr/>
          </p:nvSpPr>
          <p:spPr>
            <a:xfrm>
              <a:off x="0" y="-85725"/>
              <a:ext cx="2303560" cy="2282340"/>
            </a:xfrm>
            <a:prstGeom prst="rect">
              <a:avLst/>
            </a:prstGeom>
          </p:spPr>
          <p:txBody>
            <a:bodyPr lIns="50800" tIns="50800" rIns="50800" bIns="50800" rtlCol="0" anchor="ctr"/>
            <a:lstStyle/>
            <a:p>
              <a:pPr algn="ctr">
                <a:lnSpc>
                  <a:spcPts val="2800"/>
                </a:lnSpc>
              </a:pPr>
              <a:endParaRPr/>
            </a:p>
          </p:txBody>
        </p:sp>
      </p:grpSp>
      <p:grpSp>
        <p:nvGrpSpPr>
          <p:cNvPr id="6" name="Group 6"/>
          <p:cNvGrpSpPr/>
          <p:nvPr/>
        </p:nvGrpSpPr>
        <p:grpSpPr>
          <a:xfrm>
            <a:off x="-908616" y="663229"/>
            <a:ext cx="8433589" cy="8960542"/>
            <a:chOff x="0" y="0"/>
            <a:chExt cx="810812" cy="861473"/>
          </a:xfrm>
        </p:grpSpPr>
        <p:sp>
          <p:nvSpPr>
            <p:cNvPr id="7" name="Freeform 7"/>
            <p:cNvSpPr/>
            <p:nvPr/>
          </p:nvSpPr>
          <p:spPr>
            <a:xfrm flipH="1">
              <a:off x="0" y="0"/>
              <a:ext cx="810812" cy="861473"/>
            </a:xfrm>
            <a:custGeom>
              <a:avLst/>
              <a:gdLst/>
              <a:ahLst/>
              <a:cxnLst/>
              <a:rect l="l" t="t" r="r" b="b"/>
              <a:pathLst>
                <a:path w="810812" h="861473">
                  <a:moveTo>
                    <a:pt x="764912" y="0"/>
                  </a:moveTo>
                  <a:lnTo>
                    <a:pt x="45899" y="0"/>
                  </a:lnTo>
                  <a:cubicBezTo>
                    <a:pt x="33726" y="0"/>
                    <a:pt x="22051" y="4836"/>
                    <a:pt x="13444" y="13444"/>
                  </a:cubicBezTo>
                  <a:cubicBezTo>
                    <a:pt x="4836" y="22051"/>
                    <a:pt x="0" y="33726"/>
                    <a:pt x="0" y="45899"/>
                  </a:cubicBezTo>
                  <a:lnTo>
                    <a:pt x="0" y="815574"/>
                  </a:lnTo>
                  <a:cubicBezTo>
                    <a:pt x="0" y="827747"/>
                    <a:pt x="4836" y="839422"/>
                    <a:pt x="13444" y="848030"/>
                  </a:cubicBezTo>
                  <a:cubicBezTo>
                    <a:pt x="22051" y="856638"/>
                    <a:pt x="33726" y="861473"/>
                    <a:pt x="45899" y="861473"/>
                  </a:cubicBezTo>
                  <a:lnTo>
                    <a:pt x="764912" y="861473"/>
                  </a:lnTo>
                  <a:cubicBezTo>
                    <a:pt x="777086" y="861473"/>
                    <a:pt x="788760" y="856638"/>
                    <a:pt x="797368" y="848030"/>
                  </a:cubicBezTo>
                  <a:cubicBezTo>
                    <a:pt x="805976" y="839422"/>
                    <a:pt x="810812" y="827747"/>
                    <a:pt x="810812" y="815574"/>
                  </a:cubicBezTo>
                  <a:lnTo>
                    <a:pt x="810812" y="45899"/>
                  </a:lnTo>
                  <a:cubicBezTo>
                    <a:pt x="810812" y="33726"/>
                    <a:pt x="805976" y="22051"/>
                    <a:pt x="797368" y="13444"/>
                  </a:cubicBezTo>
                  <a:cubicBezTo>
                    <a:pt x="788760" y="4836"/>
                    <a:pt x="777086" y="0"/>
                    <a:pt x="764912" y="0"/>
                  </a:cubicBezTo>
                  <a:close/>
                </a:path>
              </a:pathLst>
            </a:custGeom>
            <a:blipFill>
              <a:blip r:embed="rId4"/>
              <a:stretch>
                <a:fillRect l="-54296" r="-5075"/>
              </a:stretch>
            </a:blipFill>
          </p:spPr>
          <p:txBody>
            <a:bodyPr/>
            <a:lstStyle/>
            <a:p>
              <a:endParaRPr lang="en-US"/>
            </a:p>
          </p:txBody>
        </p:sp>
      </p:grpSp>
      <p:sp>
        <p:nvSpPr>
          <p:cNvPr id="8" name="AutoShape 8"/>
          <p:cNvSpPr/>
          <p:nvPr/>
        </p:nvSpPr>
        <p:spPr>
          <a:xfrm>
            <a:off x="8743950" y="6127162"/>
            <a:ext cx="7504928" cy="0"/>
          </a:xfrm>
          <a:prstGeom prst="line">
            <a:avLst/>
          </a:prstGeom>
          <a:ln w="9525" cap="flat">
            <a:solidFill>
              <a:srgbClr val="F6F8F7"/>
            </a:solidFill>
            <a:prstDash val="solid"/>
            <a:headEnd type="none" w="sm" len="sm"/>
            <a:tailEnd type="none" w="sm" len="sm"/>
          </a:ln>
        </p:spPr>
        <p:txBody>
          <a:bodyPr/>
          <a:lstStyle/>
          <a:p>
            <a:endParaRPr lang="en-US"/>
          </a:p>
        </p:txBody>
      </p:sp>
      <p:sp>
        <p:nvSpPr>
          <p:cNvPr id="9" name="TextBox 9"/>
          <p:cNvSpPr txBox="1"/>
          <p:nvPr/>
        </p:nvSpPr>
        <p:spPr>
          <a:xfrm>
            <a:off x="8743950" y="3398249"/>
            <a:ext cx="8115300" cy="2724151"/>
          </a:xfrm>
          <a:prstGeom prst="rect">
            <a:avLst/>
          </a:prstGeom>
        </p:spPr>
        <p:txBody>
          <a:bodyPr lIns="0" tIns="0" rIns="0" bIns="0" rtlCol="0" anchor="t">
            <a:spAutoFit/>
          </a:bodyPr>
          <a:lstStyle/>
          <a:p>
            <a:pPr algn="l">
              <a:lnSpc>
                <a:spcPts val="9900"/>
              </a:lnSpc>
            </a:pPr>
            <a:r>
              <a:rPr lang="en-US" sz="9000">
                <a:solidFill>
                  <a:srgbClr val="F6F8F7"/>
                </a:solidFill>
                <a:latin typeface="Avenir"/>
                <a:ea typeface="Avenir"/>
                <a:cs typeface="Avenir"/>
                <a:sym typeface="Avenir"/>
              </a:rPr>
              <a:t>Case Presentation </a:t>
            </a:r>
          </a:p>
        </p:txBody>
      </p:sp>
      <p:sp>
        <p:nvSpPr>
          <p:cNvPr id="10" name="TextBox 10"/>
          <p:cNvSpPr txBox="1"/>
          <p:nvPr/>
        </p:nvSpPr>
        <p:spPr>
          <a:xfrm>
            <a:off x="8743950" y="8392813"/>
            <a:ext cx="2670210" cy="387349"/>
          </a:xfrm>
          <a:prstGeom prst="rect">
            <a:avLst/>
          </a:prstGeom>
        </p:spPr>
        <p:txBody>
          <a:bodyPr lIns="0" tIns="0" rIns="0" bIns="0" rtlCol="0" anchor="t">
            <a:spAutoFit/>
          </a:bodyPr>
          <a:lstStyle/>
          <a:p>
            <a:pPr algn="l">
              <a:lnSpc>
                <a:spcPts val="2800"/>
              </a:lnSpc>
            </a:pPr>
            <a:r>
              <a:rPr lang="en-US" sz="2000">
                <a:solidFill>
                  <a:srgbClr val="F6F8F7"/>
                </a:solidFill>
                <a:latin typeface="Avenir"/>
                <a:ea typeface="Avenir"/>
                <a:cs typeface="Avenir"/>
                <a:sym typeface="Avenir"/>
              </a:rPr>
              <a:t>Presented by: </a:t>
            </a:r>
          </a:p>
        </p:txBody>
      </p:sp>
      <p:sp>
        <p:nvSpPr>
          <p:cNvPr id="11" name="TextBox 11"/>
          <p:cNvSpPr txBox="1"/>
          <p:nvPr/>
        </p:nvSpPr>
        <p:spPr>
          <a:xfrm>
            <a:off x="9631146" y="1091012"/>
            <a:ext cx="3780054" cy="703847"/>
          </a:xfrm>
          <a:prstGeom prst="rect">
            <a:avLst/>
          </a:prstGeom>
        </p:spPr>
        <p:txBody>
          <a:bodyPr wrap="square" lIns="0" tIns="0" rIns="0" bIns="0" rtlCol="0" anchor="t">
            <a:spAutoFit/>
          </a:bodyPr>
          <a:lstStyle/>
          <a:p>
            <a:pPr algn="l">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2A2B35"/>
              </a:solidFill>
              <a:latin typeface="Avenir"/>
              <a:ea typeface="Avenir"/>
              <a:cs typeface="Avenir"/>
              <a:sym typeface="Avenir"/>
            </a:endParaRPr>
          </a:p>
        </p:txBody>
      </p:sp>
      <p:sp>
        <p:nvSpPr>
          <p:cNvPr id="12" name="TextBox 12"/>
          <p:cNvSpPr txBox="1"/>
          <p:nvPr/>
        </p:nvSpPr>
        <p:spPr>
          <a:xfrm>
            <a:off x="8743950" y="8728728"/>
            <a:ext cx="2670210" cy="729687"/>
          </a:xfrm>
          <a:prstGeom prst="rect">
            <a:avLst/>
          </a:prstGeom>
        </p:spPr>
        <p:txBody>
          <a:bodyPr lIns="0" tIns="0" rIns="0" bIns="0" rtlCol="0" anchor="t">
            <a:spAutoFit/>
          </a:bodyPr>
          <a:lstStyle/>
          <a:p>
            <a:pPr algn="l">
              <a:lnSpc>
                <a:spcPts val="2940"/>
              </a:lnSpc>
            </a:pPr>
            <a:r>
              <a:rPr lang="en-US" sz="2100" b="1" dirty="0">
                <a:solidFill>
                  <a:srgbClr val="F6F8F7"/>
                </a:solidFill>
                <a:latin typeface="Avenir Bold"/>
                <a:ea typeface="Avenir Bold"/>
                <a:cs typeface="Avenir Bold"/>
                <a:sym typeface="Avenir Bold"/>
              </a:rPr>
              <a:t>Jane Doe, PMHNP</a:t>
            </a:r>
          </a:p>
          <a:p>
            <a:pPr algn="l">
              <a:lnSpc>
                <a:spcPts val="2940"/>
              </a:lnSpc>
            </a:pPr>
            <a:endParaRPr lang="en-US" sz="2100" b="1" dirty="0">
              <a:solidFill>
                <a:srgbClr val="F6F8F7"/>
              </a:solidFill>
              <a:latin typeface="Avenir Bold"/>
              <a:ea typeface="Avenir Bold"/>
              <a:cs typeface="Avenir Bold"/>
              <a:sym typeface="Avenir Bold"/>
            </a:endParaRPr>
          </a:p>
        </p:txBody>
      </p:sp>
      <p:sp>
        <p:nvSpPr>
          <p:cNvPr id="13" name="TextBox 13"/>
          <p:cNvSpPr txBox="1"/>
          <p:nvPr/>
        </p:nvSpPr>
        <p:spPr>
          <a:xfrm>
            <a:off x="13547017" y="8392813"/>
            <a:ext cx="1672068" cy="739774"/>
          </a:xfrm>
          <a:prstGeom prst="rect">
            <a:avLst/>
          </a:prstGeom>
        </p:spPr>
        <p:txBody>
          <a:bodyPr lIns="0" tIns="0" rIns="0" bIns="0" rtlCol="0" anchor="t">
            <a:spAutoFit/>
          </a:bodyPr>
          <a:lstStyle/>
          <a:p>
            <a:pPr algn="l">
              <a:lnSpc>
                <a:spcPts val="2800"/>
              </a:lnSpc>
            </a:pPr>
            <a:r>
              <a:rPr lang="en-US" sz="2000">
                <a:solidFill>
                  <a:srgbClr val="F6F8F7"/>
                </a:solidFill>
                <a:latin typeface="Avenir"/>
                <a:ea typeface="Avenir"/>
                <a:cs typeface="Avenir"/>
                <a:sym typeface="Avenir"/>
              </a:rPr>
              <a:t>December 2025</a:t>
            </a:r>
          </a:p>
        </p:txBody>
      </p:sp>
      <p:grpSp>
        <p:nvGrpSpPr>
          <p:cNvPr id="14" name="Group 14"/>
          <p:cNvGrpSpPr/>
          <p:nvPr/>
        </p:nvGrpSpPr>
        <p:grpSpPr>
          <a:xfrm>
            <a:off x="17259300" y="-1140025"/>
            <a:ext cx="3925911" cy="4633524"/>
            <a:chOff x="0" y="0"/>
            <a:chExt cx="1033985" cy="1220352"/>
          </a:xfrm>
        </p:grpSpPr>
        <p:sp>
          <p:nvSpPr>
            <p:cNvPr id="15" name="Freeform 15"/>
            <p:cNvSpPr/>
            <p:nvPr/>
          </p:nvSpPr>
          <p:spPr>
            <a:xfrm>
              <a:off x="0" y="0"/>
              <a:ext cx="1033985" cy="1220352"/>
            </a:xfrm>
            <a:custGeom>
              <a:avLst/>
              <a:gdLst/>
              <a:ahLst/>
              <a:cxnLst/>
              <a:rect l="l" t="t" r="r" b="b"/>
              <a:pathLst>
                <a:path w="1033985" h="1220352">
                  <a:moveTo>
                    <a:pt x="98600" y="0"/>
                  </a:moveTo>
                  <a:lnTo>
                    <a:pt x="935385" y="0"/>
                  </a:lnTo>
                  <a:cubicBezTo>
                    <a:pt x="961535" y="0"/>
                    <a:pt x="986614" y="10388"/>
                    <a:pt x="1005106" y="28879"/>
                  </a:cubicBezTo>
                  <a:cubicBezTo>
                    <a:pt x="1023597" y="47370"/>
                    <a:pt x="1033985" y="72450"/>
                    <a:pt x="1033985" y="98600"/>
                  </a:cubicBezTo>
                  <a:lnTo>
                    <a:pt x="1033985" y="1121752"/>
                  </a:lnTo>
                  <a:cubicBezTo>
                    <a:pt x="1033985" y="1147902"/>
                    <a:pt x="1023597" y="1172982"/>
                    <a:pt x="1005106" y="1191473"/>
                  </a:cubicBezTo>
                  <a:cubicBezTo>
                    <a:pt x="986614" y="1209964"/>
                    <a:pt x="961535" y="1220352"/>
                    <a:pt x="935385" y="1220352"/>
                  </a:cubicBezTo>
                  <a:lnTo>
                    <a:pt x="98600" y="1220352"/>
                  </a:lnTo>
                  <a:cubicBezTo>
                    <a:pt x="72450" y="1220352"/>
                    <a:pt x="47370" y="1209964"/>
                    <a:pt x="28879" y="1191473"/>
                  </a:cubicBezTo>
                  <a:cubicBezTo>
                    <a:pt x="10388" y="1172982"/>
                    <a:pt x="0" y="1147902"/>
                    <a:pt x="0" y="1121752"/>
                  </a:cubicBezTo>
                  <a:lnTo>
                    <a:pt x="0" y="98600"/>
                  </a:lnTo>
                  <a:cubicBezTo>
                    <a:pt x="0" y="72450"/>
                    <a:pt x="10388" y="47370"/>
                    <a:pt x="28879" y="28879"/>
                  </a:cubicBezTo>
                  <a:cubicBezTo>
                    <a:pt x="47370" y="10388"/>
                    <a:pt x="72450" y="0"/>
                    <a:pt x="98600" y="0"/>
                  </a:cubicBezTo>
                  <a:close/>
                </a:path>
              </a:pathLst>
            </a:custGeom>
            <a:solidFill>
              <a:srgbClr val="348DDB"/>
            </a:solidFill>
          </p:spPr>
          <p:txBody>
            <a:bodyPr/>
            <a:lstStyle/>
            <a:p>
              <a:endParaRPr lang="en-US"/>
            </a:p>
          </p:txBody>
        </p:sp>
        <p:sp>
          <p:nvSpPr>
            <p:cNvPr id="16" name="TextBox 16"/>
            <p:cNvSpPr txBox="1"/>
            <p:nvPr/>
          </p:nvSpPr>
          <p:spPr>
            <a:xfrm>
              <a:off x="0" y="-85725"/>
              <a:ext cx="1033985" cy="1306077"/>
            </a:xfrm>
            <a:prstGeom prst="rect">
              <a:avLst/>
            </a:prstGeom>
          </p:spPr>
          <p:txBody>
            <a:bodyPr lIns="50800" tIns="50800" rIns="50800" bIns="50800" rtlCol="0" anchor="ctr"/>
            <a:lstStyle/>
            <a:p>
              <a:pPr algn="ctr">
                <a:lnSpc>
                  <a:spcPts val="2800"/>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5" name="TextBox 5"/>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 name="TextBox 6"/>
          <p:cNvSpPr txBox="1"/>
          <p:nvPr/>
        </p:nvSpPr>
        <p:spPr>
          <a:xfrm>
            <a:off x="3179166" y="1541500"/>
            <a:ext cx="12498249" cy="1301754"/>
          </a:xfrm>
          <a:prstGeom prst="rect">
            <a:avLst/>
          </a:prstGeom>
        </p:spPr>
        <p:txBody>
          <a:bodyPr lIns="0" tIns="0" rIns="0" bIns="0" rtlCol="0" anchor="t">
            <a:spAutoFit/>
          </a:bodyPr>
          <a:lstStyle/>
          <a:p>
            <a:pPr algn="r">
              <a:lnSpc>
                <a:spcPts val="8800"/>
              </a:lnSpc>
            </a:pPr>
            <a:r>
              <a:rPr lang="en-US" sz="8000">
                <a:solidFill>
                  <a:srgbClr val="0B6197"/>
                </a:solidFill>
                <a:latin typeface="Avenir"/>
                <a:ea typeface="Avenir"/>
                <a:cs typeface="Avenir"/>
                <a:sym typeface="Avenir"/>
              </a:rPr>
              <a:t>Assesment and Differential</a:t>
            </a:r>
          </a:p>
        </p:txBody>
      </p:sp>
      <p:grpSp>
        <p:nvGrpSpPr>
          <p:cNvPr id="7" name="Group 7"/>
          <p:cNvGrpSpPr/>
          <p:nvPr/>
        </p:nvGrpSpPr>
        <p:grpSpPr>
          <a:xfrm>
            <a:off x="3179166" y="3452854"/>
            <a:ext cx="6311603" cy="2795364"/>
            <a:chOff x="0" y="0"/>
            <a:chExt cx="1662315" cy="736227"/>
          </a:xfrm>
        </p:grpSpPr>
        <p:sp>
          <p:nvSpPr>
            <p:cNvPr id="8" name="Freeform 8"/>
            <p:cNvSpPr/>
            <p:nvPr/>
          </p:nvSpPr>
          <p:spPr>
            <a:xfrm>
              <a:off x="0" y="0"/>
              <a:ext cx="1662315" cy="736227"/>
            </a:xfrm>
            <a:custGeom>
              <a:avLst/>
              <a:gdLst/>
              <a:ahLst/>
              <a:cxnLst/>
              <a:rect l="l" t="t" r="r" b="b"/>
              <a:pathLst>
                <a:path w="1662315" h="736227">
                  <a:moveTo>
                    <a:pt x="61331" y="0"/>
                  </a:moveTo>
                  <a:lnTo>
                    <a:pt x="1600984" y="0"/>
                  </a:lnTo>
                  <a:cubicBezTo>
                    <a:pt x="1634856" y="0"/>
                    <a:pt x="1662315" y="27459"/>
                    <a:pt x="1662315" y="61331"/>
                  </a:cubicBezTo>
                  <a:lnTo>
                    <a:pt x="1662315" y="674897"/>
                  </a:lnTo>
                  <a:cubicBezTo>
                    <a:pt x="1662315" y="708769"/>
                    <a:pt x="1634856" y="736227"/>
                    <a:pt x="1600984" y="736227"/>
                  </a:cubicBezTo>
                  <a:lnTo>
                    <a:pt x="61331" y="736227"/>
                  </a:lnTo>
                  <a:cubicBezTo>
                    <a:pt x="27459" y="736227"/>
                    <a:pt x="0" y="708769"/>
                    <a:pt x="0" y="674897"/>
                  </a:cubicBezTo>
                  <a:lnTo>
                    <a:pt x="0" y="61331"/>
                  </a:lnTo>
                  <a:cubicBezTo>
                    <a:pt x="0" y="27459"/>
                    <a:pt x="27459" y="0"/>
                    <a:pt x="61331" y="0"/>
                  </a:cubicBezTo>
                  <a:close/>
                </a:path>
              </a:pathLst>
            </a:custGeom>
            <a:solidFill>
              <a:srgbClr val="348DDB"/>
            </a:solidFill>
          </p:spPr>
          <p:txBody>
            <a:bodyPr/>
            <a:lstStyle/>
            <a:p>
              <a:endParaRPr lang="en-US"/>
            </a:p>
          </p:txBody>
        </p:sp>
        <p:sp>
          <p:nvSpPr>
            <p:cNvPr id="9" name="TextBox 9"/>
            <p:cNvSpPr txBox="1"/>
            <p:nvPr/>
          </p:nvSpPr>
          <p:spPr>
            <a:xfrm>
              <a:off x="0" y="-85725"/>
              <a:ext cx="1662315" cy="821952"/>
            </a:xfrm>
            <a:prstGeom prst="rect">
              <a:avLst/>
            </a:prstGeom>
          </p:spPr>
          <p:txBody>
            <a:bodyPr lIns="50800" tIns="50800" rIns="50800" bIns="50800" rtlCol="0" anchor="ctr"/>
            <a:lstStyle/>
            <a:p>
              <a:pPr algn="ctr">
                <a:lnSpc>
                  <a:spcPts val="2800"/>
                </a:lnSpc>
              </a:pPr>
              <a:endParaRPr/>
            </a:p>
          </p:txBody>
        </p:sp>
      </p:grpSp>
      <p:sp>
        <p:nvSpPr>
          <p:cNvPr id="10" name="TextBox 10"/>
          <p:cNvSpPr txBox="1"/>
          <p:nvPr/>
        </p:nvSpPr>
        <p:spPr>
          <a:xfrm>
            <a:off x="4040595" y="3933775"/>
            <a:ext cx="4588743" cy="20243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Provisional diagnosis -adjustment disorder with mixed emotional features </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11" name="Group 11"/>
          <p:cNvGrpSpPr/>
          <p:nvPr/>
        </p:nvGrpSpPr>
        <p:grpSpPr>
          <a:xfrm>
            <a:off x="9877844" y="3452854"/>
            <a:ext cx="5407867" cy="5972401"/>
            <a:chOff x="0" y="0"/>
            <a:chExt cx="1424294" cy="1572978"/>
          </a:xfrm>
        </p:grpSpPr>
        <p:sp>
          <p:nvSpPr>
            <p:cNvPr id="12" name="Freeform 12"/>
            <p:cNvSpPr/>
            <p:nvPr/>
          </p:nvSpPr>
          <p:spPr>
            <a:xfrm>
              <a:off x="0" y="0"/>
              <a:ext cx="1424294" cy="1572978"/>
            </a:xfrm>
            <a:custGeom>
              <a:avLst/>
              <a:gdLst/>
              <a:ahLst/>
              <a:cxnLst/>
              <a:rect l="l" t="t" r="r" b="b"/>
              <a:pathLst>
                <a:path w="1424294" h="1572978">
                  <a:moveTo>
                    <a:pt x="71580" y="0"/>
                  </a:moveTo>
                  <a:lnTo>
                    <a:pt x="1352714" y="0"/>
                  </a:lnTo>
                  <a:cubicBezTo>
                    <a:pt x="1392247" y="0"/>
                    <a:pt x="1424294" y="32048"/>
                    <a:pt x="1424294" y="71580"/>
                  </a:cubicBezTo>
                  <a:lnTo>
                    <a:pt x="1424294" y="1501398"/>
                  </a:lnTo>
                  <a:cubicBezTo>
                    <a:pt x="1424294" y="1520382"/>
                    <a:pt x="1416753" y="1538589"/>
                    <a:pt x="1403329" y="1552013"/>
                  </a:cubicBezTo>
                  <a:cubicBezTo>
                    <a:pt x="1389905" y="1565436"/>
                    <a:pt x="1371698" y="1572978"/>
                    <a:pt x="1352714" y="1572978"/>
                  </a:cubicBezTo>
                  <a:lnTo>
                    <a:pt x="71580" y="1572978"/>
                  </a:lnTo>
                  <a:cubicBezTo>
                    <a:pt x="52596" y="1572978"/>
                    <a:pt x="34389" y="1565436"/>
                    <a:pt x="20965" y="1552013"/>
                  </a:cubicBezTo>
                  <a:cubicBezTo>
                    <a:pt x="7541" y="1538589"/>
                    <a:pt x="0" y="1520382"/>
                    <a:pt x="0" y="1501398"/>
                  </a:cubicBezTo>
                  <a:lnTo>
                    <a:pt x="0" y="71580"/>
                  </a:lnTo>
                  <a:cubicBezTo>
                    <a:pt x="0" y="52596"/>
                    <a:pt x="7541" y="34389"/>
                    <a:pt x="20965" y="20965"/>
                  </a:cubicBezTo>
                  <a:cubicBezTo>
                    <a:pt x="34389" y="7541"/>
                    <a:pt x="52596" y="0"/>
                    <a:pt x="71580" y="0"/>
                  </a:cubicBezTo>
                  <a:close/>
                </a:path>
              </a:pathLst>
            </a:custGeom>
            <a:solidFill>
              <a:srgbClr val="0B6197"/>
            </a:solidFill>
          </p:spPr>
          <p:txBody>
            <a:bodyPr/>
            <a:lstStyle/>
            <a:p>
              <a:endParaRPr lang="en-US"/>
            </a:p>
          </p:txBody>
        </p:sp>
        <p:sp>
          <p:nvSpPr>
            <p:cNvPr id="13" name="TextBox 13"/>
            <p:cNvSpPr txBox="1"/>
            <p:nvPr/>
          </p:nvSpPr>
          <p:spPr>
            <a:xfrm>
              <a:off x="0" y="-85725"/>
              <a:ext cx="1424294" cy="1658703"/>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10710727" y="3933775"/>
            <a:ext cx="3742102" cy="54914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Symptoms began at:</a:t>
            </a:r>
          </a:p>
          <a:p>
            <a:pPr algn="ctr">
              <a:lnSpc>
                <a:spcPts val="3919"/>
              </a:lnSpc>
            </a:pPr>
            <a:r>
              <a:rPr lang="en-US" sz="2799" b="1">
                <a:solidFill>
                  <a:srgbClr val="F6F8F7"/>
                </a:solidFill>
                <a:latin typeface="Avenir Bold"/>
                <a:ea typeface="Avenir Bold"/>
                <a:cs typeface="Avenir Bold"/>
                <a:sym typeface="Avenir Bold"/>
              </a:rPr>
              <a:t>• Dad’s deployment</a:t>
            </a:r>
          </a:p>
          <a:p>
            <a:pPr algn="ctr">
              <a:lnSpc>
                <a:spcPts val="3919"/>
              </a:lnSpc>
            </a:pPr>
            <a:r>
              <a:rPr lang="en-US" sz="2799" b="1">
                <a:solidFill>
                  <a:srgbClr val="F6F8F7"/>
                </a:solidFill>
                <a:latin typeface="Avenir Bold"/>
                <a:ea typeface="Avenir Bold"/>
                <a:cs typeface="Avenir Bold"/>
                <a:sym typeface="Avenir Bold"/>
              </a:rPr>
              <a:t>• Dad’s return after 3 years</a:t>
            </a:r>
          </a:p>
          <a:p>
            <a:pPr algn="ctr">
              <a:lnSpc>
                <a:spcPts val="3919"/>
              </a:lnSpc>
            </a:pPr>
            <a:r>
              <a:rPr lang="en-US" sz="2799" b="1">
                <a:solidFill>
                  <a:srgbClr val="F6F8F7"/>
                </a:solidFill>
                <a:latin typeface="Avenir Bold"/>
                <a:ea typeface="Avenir Bold"/>
                <a:cs typeface="Avenir Bold"/>
                <a:sym typeface="Avenir Bold"/>
              </a:rPr>
              <a:t>• Exacerbated after his brother was born</a:t>
            </a:r>
          </a:p>
          <a:p>
            <a:pPr algn="ctr">
              <a:lnSpc>
                <a:spcPts val="3919"/>
              </a:lnSpc>
            </a:pPr>
            <a:r>
              <a:rPr lang="en-US" sz="2799" b="1">
                <a:solidFill>
                  <a:srgbClr val="F6F8F7"/>
                </a:solidFill>
                <a:latin typeface="Avenir Bold"/>
                <a:ea typeface="Avenir Bold"/>
                <a:cs typeface="Avenir Bold"/>
                <a:sym typeface="Avenir Bold"/>
              </a:rPr>
              <a:t>• Exacerbated start of first grade</a:t>
            </a:r>
          </a:p>
          <a:p>
            <a:pPr algn="ctr">
              <a:lnSpc>
                <a:spcPts val="3919"/>
              </a:lnSpc>
            </a:pPr>
            <a:r>
              <a:rPr lang="en-US" sz="2799" b="1">
                <a:solidFill>
                  <a:srgbClr val="F6F8F7"/>
                </a:solidFill>
                <a:latin typeface="Avenir Bold"/>
                <a:ea typeface="Avenir Bold"/>
                <a:cs typeface="Avenir Bold"/>
                <a:sym typeface="Avenir Bold"/>
              </a:rPr>
              <a:t>• Anticipating birth of sibling</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15" name="Group 15"/>
          <p:cNvGrpSpPr/>
          <p:nvPr/>
        </p:nvGrpSpPr>
        <p:grpSpPr>
          <a:xfrm>
            <a:off x="3179166" y="6602641"/>
            <a:ext cx="6311603" cy="2822614"/>
            <a:chOff x="0" y="0"/>
            <a:chExt cx="1662315" cy="743404"/>
          </a:xfrm>
        </p:grpSpPr>
        <p:sp>
          <p:nvSpPr>
            <p:cNvPr id="16" name="Freeform 16"/>
            <p:cNvSpPr/>
            <p:nvPr/>
          </p:nvSpPr>
          <p:spPr>
            <a:xfrm>
              <a:off x="0" y="0"/>
              <a:ext cx="1662315" cy="743404"/>
            </a:xfrm>
            <a:custGeom>
              <a:avLst/>
              <a:gdLst/>
              <a:ahLst/>
              <a:cxnLst/>
              <a:rect l="l" t="t" r="r" b="b"/>
              <a:pathLst>
                <a:path w="1662315" h="743404">
                  <a:moveTo>
                    <a:pt x="61331" y="0"/>
                  </a:moveTo>
                  <a:lnTo>
                    <a:pt x="1600984" y="0"/>
                  </a:lnTo>
                  <a:cubicBezTo>
                    <a:pt x="1634856" y="0"/>
                    <a:pt x="1662315" y="27459"/>
                    <a:pt x="1662315" y="61331"/>
                  </a:cubicBezTo>
                  <a:lnTo>
                    <a:pt x="1662315" y="682074"/>
                  </a:lnTo>
                  <a:cubicBezTo>
                    <a:pt x="1662315" y="715946"/>
                    <a:pt x="1634856" y="743404"/>
                    <a:pt x="1600984" y="743404"/>
                  </a:cubicBezTo>
                  <a:lnTo>
                    <a:pt x="61331" y="743404"/>
                  </a:lnTo>
                  <a:cubicBezTo>
                    <a:pt x="27459" y="743404"/>
                    <a:pt x="0" y="715946"/>
                    <a:pt x="0" y="682074"/>
                  </a:cubicBezTo>
                  <a:lnTo>
                    <a:pt x="0" y="61331"/>
                  </a:lnTo>
                  <a:cubicBezTo>
                    <a:pt x="0" y="27459"/>
                    <a:pt x="27459" y="0"/>
                    <a:pt x="61331" y="0"/>
                  </a:cubicBezTo>
                  <a:close/>
                </a:path>
              </a:pathLst>
            </a:custGeom>
            <a:solidFill>
              <a:srgbClr val="348DDB"/>
            </a:solidFill>
          </p:spPr>
          <p:txBody>
            <a:bodyPr/>
            <a:lstStyle/>
            <a:p>
              <a:endParaRPr lang="en-US"/>
            </a:p>
          </p:txBody>
        </p:sp>
        <p:sp>
          <p:nvSpPr>
            <p:cNvPr id="17" name="TextBox 17"/>
            <p:cNvSpPr txBox="1"/>
            <p:nvPr/>
          </p:nvSpPr>
          <p:spPr>
            <a:xfrm>
              <a:off x="0" y="-85725"/>
              <a:ext cx="1662315" cy="829129"/>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3627559" y="6748145"/>
            <a:ext cx="5414815" cy="23247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Differential diagnoses including ADHD, intermittent explosive disorder, generalized anxiety disorder, and separation anxiety disorder.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5" name="TextBox 5"/>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 name="TextBox 6"/>
          <p:cNvSpPr txBox="1"/>
          <p:nvPr/>
        </p:nvSpPr>
        <p:spPr>
          <a:xfrm>
            <a:off x="-2713754" y="1538689"/>
            <a:ext cx="12498249" cy="1301754"/>
          </a:xfrm>
          <a:prstGeom prst="rect">
            <a:avLst/>
          </a:prstGeom>
        </p:spPr>
        <p:txBody>
          <a:bodyPr lIns="0" tIns="0" rIns="0" bIns="0" rtlCol="0" anchor="t">
            <a:spAutoFit/>
          </a:bodyPr>
          <a:lstStyle/>
          <a:p>
            <a:pPr algn="r">
              <a:lnSpc>
                <a:spcPts val="8800"/>
              </a:lnSpc>
            </a:pPr>
            <a:r>
              <a:rPr lang="en-US" sz="8000">
                <a:solidFill>
                  <a:srgbClr val="0B6197"/>
                </a:solidFill>
                <a:latin typeface="Avenir"/>
                <a:ea typeface="Avenir"/>
                <a:cs typeface="Avenir"/>
                <a:sym typeface="Avenir"/>
              </a:rPr>
              <a:t>Assesment and Plan</a:t>
            </a:r>
          </a:p>
        </p:txBody>
      </p:sp>
      <p:grpSp>
        <p:nvGrpSpPr>
          <p:cNvPr id="7" name="Group 7"/>
          <p:cNvGrpSpPr/>
          <p:nvPr/>
        </p:nvGrpSpPr>
        <p:grpSpPr>
          <a:xfrm>
            <a:off x="1801596" y="3121134"/>
            <a:ext cx="15457704" cy="2555696"/>
            <a:chOff x="0" y="0"/>
            <a:chExt cx="20610273" cy="3407595"/>
          </a:xfrm>
        </p:grpSpPr>
        <p:grpSp>
          <p:nvGrpSpPr>
            <p:cNvPr id="8" name="Group 8"/>
            <p:cNvGrpSpPr/>
            <p:nvPr/>
          </p:nvGrpSpPr>
          <p:grpSpPr>
            <a:xfrm>
              <a:off x="0" y="0"/>
              <a:ext cx="20610273" cy="3407595"/>
              <a:chOff x="0" y="0"/>
              <a:chExt cx="4071165" cy="673105"/>
            </a:xfrm>
          </p:grpSpPr>
          <p:sp>
            <p:nvSpPr>
              <p:cNvPr id="9" name="Freeform 9"/>
              <p:cNvSpPr/>
              <p:nvPr/>
            </p:nvSpPr>
            <p:spPr>
              <a:xfrm>
                <a:off x="0" y="0"/>
                <a:ext cx="4071165" cy="673105"/>
              </a:xfrm>
              <a:custGeom>
                <a:avLst/>
                <a:gdLst/>
                <a:ahLst/>
                <a:cxnLst/>
                <a:rect l="l" t="t" r="r" b="b"/>
                <a:pathLst>
                  <a:path w="4071165" h="673105">
                    <a:moveTo>
                      <a:pt x="25042" y="0"/>
                    </a:moveTo>
                    <a:lnTo>
                      <a:pt x="4046123" y="0"/>
                    </a:lnTo>
                    <a:cubicBezTo>
                      <a:pt x="4059953" y="0"/>
                      <a:pt x="4071165" y="11212"/>
                      <a:pt x="4071165" y="25042"/>
                    </a:cubicBezTo>
                    <a:lnTo>
                      <a:pt x="4071165" y="648063"/>
                    </a:lnTo>
                    <a:cubicBezTo>
                      <a:pt x="4071165" y="661893"/>
                      <a:pt x="4059953" y="673105"/>
                      <a:pt x="4046123" y="673105"/>
                    </a:cubicBezTo>
                    <a:lnTo>
                      <a:pt x="25042" y="673105"/>
                    </a:lnTo>
                    <a:cubicBezTo>
                      <a:pt x="11212" y="673105"/>
                      <a:pt x="0" y="661893"/>
                      <a:pt x="0" y="648063"/>
                    </a:cubicBezTo>
                    <a:lnTo>
                      <a:pt x="0" y="25042"/>
                    </a:lnTo>
                    <a:cubicBezTo>
                      <a:pt x="0" y="11212"/>
                      <a:pt x="11212" y="0"/>
                      <a:pt x="25042" y="0"/>
                    </a:cubicBezTo>
                    <a:close/>
                  </a:path>
                </a:pathLst>
              </a:custGeom>
              <a:solidFill>
                <a:srgbClr val="348DDB"/>
              </a:solidFill>
            </p:spPr>
            <p:txBody>
              <a:bodyPr/>
              <a:lstStyle/>
              <a:p>
                <a:endParaRPr lang="en-US"/>
              </a:p>
            </p:txBody>
          </p:sp>
          <p:sp>
            <p:nvSpPr>
              <p:cNvPr id="10" name="TextBox 10"/>
              <p:cNvSpPr txBox="1"/>
              <p:nvPr/>
            </p:nvSpPr>
            <p:spPr>
              <a:xfrm>
                <a:off x="0" y="-85725"/>
                <a:ext cx="4071165" cy="758830"/>
              </a:xfrm>
              <a:prstGeom prst="rect">
                <a:avLst/>
              </a:prstGeom>
            </p:spPr>
            <p:txBody>
              <a:bodyPr lIns="50800" tIns="50800" rIns="50800" bIns="50800" rtlCol="0" anchor="ctr"/>
              <a:lstStyle/>
              <a:p>
                <a:pPr algn="ctr">
                  <a:lnSpc>
                    <a:spcPts val="2800"/>
                  </a:lnSpc>
                </a:pPr>
                <a:endParaRPr/>
              </a:p>
            </p:txBody>
          </p:sp>
        </p:grpSp>
        <p:sp>
          <p:nvSpPr>
            <p:cNvPr id="11" name="TextBox 11"/>
            <p:cNvSpPr txBox="1"/>
            <p:nvPr/>
          </p:nvSpPr>
          <p:spPr>
            <a:xfrm>
              <a:off x="1236387" y="426566"/>
              <a:ext cx="17823085" cy="2263352"/>
            </a:xfrm>
            <a:prstGeom prst="rect">
              <a:avLst/>
            </a:prstGeom>
          </p:spPr>
          <p:txBody>
            <a:bodyPr lIns="0" tIns="0" rIns="0" bIns="0" rtlCol="0" anchor="t">
              <a:spAutoFit/>
            </a:bodyPr>
            <a:lstStyle/>
            <a:p>
              <a:pPr algn="ctr">
                <a:lnSpc>
                  <a:spcPts val="4480"/>
                </a:lnSpc>
              </a:pPr>
              <a:r>
                <a:rPr lang="en-US" sz="3200" b="1">
                  <a:solidFill>
                    <a:srgbClr val="F6F8F7"/>
                  </a:solidFill>
                  <a:latin typeface="Avenir Bold"/>
                  <a:ea typeface="Avenir Bold"/>
                  <a:cs typeface="Avenir Bold"/>
                  <a:sym typeface="Avenir Bold"/>
                </a:rPr>
                <a:t> Adjustment disorder with mixed emotional features: Symptoms of emotional dysregulation, mood lability, and outbursts are worsening. Sleep disturbance: Poor sleep secondary to pain.</a:t>
              </a:r>
            </a:p>
          </p:txBody>
        </p:sp>
      </p:grpSp>
      <p:grpSp>
        <p:nvGrpSpPr>
          <p:cNvPr id="12" name="Group 12"/>
          <p:cNvGrpSpPr/>
          <p:nvPr/>
        </p:nvGrpSpPr>
        <p:grpSpPr>
          <a:xfrm>
            <a:off x="-156346" y="6086620"/>
            <a:ext cx="3204319" cy="4301825"/>
            <a:chOff x="0" y="0"/>
            <a:chExt cx="843936" cy="1132991"/>
          </a:xfrm>
        </p:grpSpPr>
        <p:sp>
          <p:nvSpPr>
            <p:cNvPr id="13" name="Freeform 13"/>
            <p:cNvSpPr/>
            <p:nvPr/>
          </p:nvSpPr>
          <p:spPr>
            <a:xfrm>
              <a:off x="0" y="0"/>
              <a:ext cx="843936" cy="1132991"/>
            </a:xfrm>
            <a:custGeom>
              <a:avLst/>
              <a:gdLst/>
              <a:ahLst/>
              <a:cxnLst/>
              <a:rect l="l" t="t" r="r" b="b"/>
              <a:pathLst>
                <a:path w="843936" h="1132991">
                  <a:moveTo>
                    <a:pt x="120804" y="0"/>
                  </a:moveTo>
                  <a:lnTo>
                    <a:pt x="723131" y="0"/>
                  </a:lnTo>
                  <a:cubicBezTo>
                    <a:pt x="755171" y="0"/>
                    <a:pt x="785898" y="12728"/>
                    <a:pt x="808553" y="35383"/>
                  </a:cubicBezTo>
                  <a:cubicBezTo>
                    <a:pt x="831208" y="58038"/>
                    <a:pt x="843936" y="88765"/>
                    <a:pt x="843936" y="120804"/>
                  </a:cubicBezTo>
                  <a:lnTo>
                    <a:pt x="843936" y="1012186"/>
                  </a:lnTo>
                  <a:cubicBezTo>
                    <a:pt x="843936" y="1044226"/>
                    <a:pt x="831208" y="1074953"/>
                    <a:pt x="808553" y="1097608"/>
                  </a:cubicBezTo>
                  <a:cubicBezTo>
                    <a:pt x="785898" y="1120263"/>
                    <a:pt x="755171" y="1132991"/>
                    <a:pt x="723131" y="1132991"/>
                  </a:cubicBezTo>
                  <a:lnTo>
                    <a:pt x="120804" y="1132991"/>
                  </a:lnTo>
                  <a:cubicBezTo>
                    <a:pt x="88765" y="1132991"/>
                    <a:pt x="58038" y="1120263"/>
                    <a:pt x="35383" y="1097608"/>
                  </a:cubicBezTo>
                  <a:cubicBezTo>
                    <a:pt x="12728" y="1074953"/>
                    <a:pt x="0" y="1044226"/>
                    <a:pt x="0" y="1012186"/>
                  </a:cubicBezTo>
                  <a:lnTo>
                    <a:pt x="0" y="120804"/>
                  </a:lnTo>
                  <a:cubicBezTo>
                    <a:pt x="0" y="88765"/>
                    <a:pt x="12728" y="58038"/>
                    <a:pt x="35383" y="35383"/>
                  </a:cubicBezTo>
                  <a:cubicBezTo>
                    <a:pt x="58038" y="12728"/>
                    <a:pt x="88765" y="0"/>
                    <a:pt x="120804" y="0"/>
                  </a:cubicBezTo>
                  <a:close/>
                </a:path>
              </a:pathLst>
            </a:custGeom>
            <a:solidFill>
              <a:srgbClr val="0B6197"/>
            </a:solidFill>
          </p:spPr>
          <p:txBody>
            <a:bodyPr/>
            <a:lstStyle/>
            <a:p>
              <a:endParaRPr lang="en-US"/>
            </a:p>
          </p:txBody>
        </p:sp>
        <p:sp>
          <p:nvSpPr>
            <p:cNvPr id="14" name="TextBox 14"/>
            <p:cNvSpPr txBox="1"/>
            <p:nvPr/>
          </p:nvSpPr>
          <p:spPr>
            <a:xfrm>
              <a:off x="0" y="-85725"/>
              <a:ext cx="843936" cy="1218716"/>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468280" y="7117470"/>
            <a:ext cx="1903418" cy="20243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Plan to initiate fluoxetine 5mg</a:t>
            </a:r>
          </a:p>
        </p:txBody>
      </p:sp>
      <p:grpSp>
        <p:nvGrpSpPr>
          <p:cNvPr id="16" name="Group 16"/>
          <p:cNvGrpSpPr/>
          <p:nvPr/>
        </p:nvGrpSpPr>
        <p:grpSpPr>
          <a:xfrm>
            <a:off x="2822352" y="5957520"/>
            <a:ext cx="584592" cy="584592"/>
            <a:chOff x="0" y="0"/>
            <a:chExt cx="779456" cy="779456"/>
          </a:xfrm>
        </p:grpSpPr>
        <p:grpSp>
          <p:nvGrpSpPr>
            <p:cNvPr id="17" name="Group 17"/>
            <p:cNvGrpSpPr/>
            <p:nvPr/>
          </p:nvGrpSpPr>
          <p:grpSpPr>
            <a:xfrm>
              <a:off x="0" y="0"/>
              <a:ext cx="779456" cy="77945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19" name="TextBox 19"/>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20" name="Freeform 20"/>
            <p:cNvSpPr/>
            <p:nvPr/>
          </p:nvSpPr>
          <p:spPr>
            <a:xfrm>
              <a:off x="207019" y="165052"/>
              <a:ext cx="389252" cy="449353"/>
            </a:xfrm>
            <a:custGeom>
              <a:avLst/>
              <a:gdLst/>
              <a:ahLst/>
              <a:cxnLst/>
              <a:rect l="l" t="t" r="r" b="b"/>
              <a:pathLst>
                <a:path w="389252" h="449353">
                  <a:moveTo>
                    <a:pt x="0" y="0"/>
                  </a:moveTo>
                  <a:lnTo>
                    <a:pt x="389252" y="0"/>
                  </a:lnTo>
                  <a:lnTo>
                    <a:pt x="389252" y="449353"/>
                  </a:lnTo>
                  <a:lnTo>
                    <a:pt x="0" y="449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21" name="Group 21"/>
          <p:cNvGrpSpPr/>
          <p:nvPr/>
        </p:nvGrpSpPr>
        <p:grpSpPr>
          <a:xfrm>
            <a:off x="10797276" y="6086620"/>
            <a:ext cx="4123449" cy="4453979"/>
            <a:chOff x="0" y="0"/>
            <a:chExt cx="1086011" cy="1173064"/>
          </a:xfrm>
        </p:grpSpPr>
        <p:sp>
          <p:nvSpPr>
            <p:cNvPr id="22" name="Freeform 22"/>
            <p:cNvSpPr/>
            <p:nvPr/>
          </p:nvSpPr>
          <p:spPr>
            <a:xfrm>
              <a:off x="0" y="0"/>
              <a:ext cx="1086011" cy="1173064"/>
            </a:xfrm>
            <a:custGeom>
              <a:avLst/>
              <a:gdLst/>
              <a:ahLst/>
              <a:cxnLst/>
              <a:rect l="l" t="t" r="r" b="b"/>
              <a:pathLst>
                <a:path w="1086011" h="1173064">
                  <a:moveTo>
                    <a:pt x="93877" y="0"/>
                  </a:moveTo>
                  <a:lnTo>
                    <a:pt x="992134" y="0"/>
                  </a:lnTo>
                  <a:cubicBezTo>
                    <a:pt x="1043981" y="0"/>
                    <a:pt x="1086011" y="42030"/>
                    <a:pt x="1086011" y="93877"/>
                  </a:cubicBezTo>
                  <a:lnTo>
                    <a:pt x="1086011" y="1079188"/>
                  </a:lnTo>
                  <a:cubicBezTo>
                    <a:pt x="1086011" y="1104085"/>
                    <a:pt x="1076121" y="1127963"/>
                    <a:pt x="1058515" y="1145569"/>
                  </a:cubicBezTo>
                  <a:cubicBezTo>
                    <a:pt x="1040910" y="1163174"/>
                    <a:pt x="1017032" y="1173064"/>
                    <a:pt x="992134" y="1173064"/>
                  </a:cubicBezTo>
                  <a:lnTo>
                    <a:pt x="93877" y="1173064"/>
                  </a:lnTo>
                  <a:cubicBezTo>
                    <a:pt x="68979" y="1173064"/>
                    <a:pt x="45101" y="1163174"/>
                    <a:pt x="27496" y="1145569"/>
                  </a:cubicBezTo>
                  <a:cubicBezTo>
                    <a:pt x="9891" y="1127963"/>
                    <a:pt x="0" y="1104085"/>
                    <a:pt x="0" y="1079188"/>
                  </a:cubicBezTo>
                  <a:lnTo>
                    <a:pt x="0" y="93877"/>
                  </a:lnTo>
                  <a:cubicBezTo>
                    <a:pt x="0" y="68979"/>
                    <a:pt x="9891" y="45101"/>
                    <a:pt x="27496" y="27496"/>
                  </a:cubicBezTo>
                  <a:cubicBezTo>
                    <a:pt x="45101" y="9891"/>
                    <a:pt x="68979" y="0"/>
                    <a:pt x="93877" y="0"/>
                  </a:cubicBezTo>
                  <a:close/>
                </a:path>
              </a:pathLst>
            </a:custGeom>
            <a:solidFill>
              <a:srgbClr val="0B6197"/>
            </a:solidFill>
          </p:spPr>
          <p:txBody>
            <a:bodyPr/>
            <a:lstStyle/>
            <a:p>
              <a:endParaRPr lang="en-US"/>
            </a:p>
          </p:txBody>
        </p:sp>
        <p:sp>
          <p:nvSpPr>
            <p:cNvPr id="23" name="TextBox 23"/>
            <p:cNvSpPr txBox="1"/>
            <p:nvPr/>
          </p:nvSpPr>
          <p:spPr>
            <a:xfrm>
              <a:off x="0" y="-85725"/>
              <a:ext cx="1086011" cy="1258789"/>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10764311" y="6427812"/>
            <a:ext cx="4189378" cy="40055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Neuropsychological testing. </a:t>
            </a:r>
          </a:p>
          <a:p>
            <a:pPr algn="ctr">
              <a:lnSpc>
                <a:spcPts val="3919"/>
              </a:lnSpc>
            </a:pPr>
            <a:r>
              <a:rPr lang="en-US" sz="2799" b="1">
                <a:solidFill>
                  <a:srgbClr val="F6F8F7"/>
                </a:solidFill>
                <a:latin typeface="Avenir Bold"/>
                <a:ea typeface="Avenir Bold"/>
                <a:cs typeface="Avenir Bold"/>
                <a:sym typeface="Avenir Bold"/>
              </a:rPr>
              <a:t>- Rule out ADHD, generalized anxiety disorder, separation anxiety, and intermittent explosive disorder</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25" name="Group 25"/>
          <p:cNvGrpSpPr/>
          <p:nvPr/>
        </p:nvGrpSpPr>
        <p:grpSpPr>
          <a:xfrm>
            <a:off x="3247998" y="6086620"/>
            <a:ext cx="3408637" cy="4346772"/>
            <a:chOff x="0" y="0"/>
            <a:chExt cx="897748" cy="1144829"/>
          </a:xfrm>
        </p:grpSpPr>
        <p:sp>
          <p:nvSpPr>
            <p:cNvPr id="26" name="Freeform 26"/>
            <p:cNvSpPr/>
            <p:nvPr/>
          </p:nvSpPr>
          <p:spPr>
            <a:xfrm>
              <a:off x="0" y="0"/>
              <a:ext cx="897748" cy="1144829"/>
            </a:xfrm>
            <a:custGeom>
              <a:avLst/>
              <a:gdLst/>
              <a:ahLst/>
              <a:cxnLst/>
              <a:rect l="l" t="t" r="r" b="b"/>
              <a:pathLst>
                <a:path w="897748" h="1144829">
                  <a:moveTo>
                    <a:pt x="113563" y="0"/>
                  </a:moveTo>
                  <a:lnTo>
                    <a:pt x="784185" y="0"/>
                  </a:lnTo>
                  <a:cubicBezTo>
                    <a:pt x="846904" y="0"/>
                    <a:pt x="897748" y="50844"/>
                    <a:pt x="897748" y="113563"/>
                  </a:cubicBezTo>
                  <a:lnTo>
                    <a:pt x="897748" y="1031266"/>
                  </a:lnTo>
                  <a:cubicBezTo>
                    <a:pt x="897748" y="1093985"/>
                    <a:pt x="846904" y="1144829"/>
                    <a:pt x="784185" y="1144829"/>
                  </a:cubicBezTo>
                  <a:lnTo>
                    <a:pt x="113563" y="1144829"/>
                  </a:lnTo>
                  <a:cubicBezTo>
                    <a:pt x="50844" y="1144829"/>
                    <a:pt x="0" y="1093985"/>
                    <a:pt x="0" y="1031266"/>
                  </a:cubicBezTo>
                  <a:lnTo>
                    <a:pt x="0" y="113563"/>
                  </a:lnTo>
                  <a:cubicBezTo>
                    <a:pt x="0" y="50844"/>
                    <a:pt x="50844" y="0"/>
                    <a:pt x="113563" y="0"/>
                  </a:cubicBezTo>
                  <a:close/>
                </a:path>
              </a:pathLst>
            </a:custGeom>
            <a:solidFill>
              <a:srgbClr val="0B6197"/>
            </a:solidFill>
          </p:spPr>
          <p:txBody>
            <a:bodyPr/>
            <a:lstStyle/>
            <a:p>
              <a:endParaRPr lang="en-US"/>
            </a:p>
          </p:txBody>
        </p:sp>
        <p:sp>
          <p:nvSpPr>
            <p:cNvPr id="27" name="TextBox 27"/>
            <p:cNvSpPr txBox="1"/>
            <p:nvPr/>
          </p:nvSpPr>
          <p:spPr>
            <a:xfrm>
              <a:off x="0" y="-85725"/>
              <a:ext cx="897748" cy="1230554"/>
            </a:xfrm>
            <a:prstGeom prst="rect">
              <a:avLst/>
            </a:prstGeom>
          </p:spPr>
          <p:txBody>
            <a:bodyPr lIns="50800" tIns="50800" rIns="50800" bIns="50800" rtlCol="0" anchor="ctr"/>
            <a:lstStyle/>
            <a:p>
              <a:pPr algn="ctr">
                <a:lnSpc>
                  <a:spcPts val="2800"/>
                </a:lnSpc>
              </a:pPr>
              <a:endParaRPr/>
            </a:p>
          </p:txBody>
        </p:sp>
      </p:grpSp>
      <p:sp>
        <p:nvSpPr>
          <p:cNvPr id="28" name="TextBox 28"/>
          <p:cNvSpPr txBox="1"/>
          <p:nvPr/>
        </p:nvSpPr>
        <p:spPr>
          <a:xfrm>
            <a:off x="3817238" y="7365120"/>
            <a:ext cx="2274853"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Calm supplement</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29" name="Group 29"/>
          <p:cNvGrpSpPr/>
          <p:nvPr/>
        </p:nvGrpSpPr>
        <p:grpSpPr>
          <a:xfrm>
            <a:off x="15125139" y="6086620"/>
            <a:ext cx="3342520" cy="4453979"/>
            <a:chOff x="0" y="0"/>
            <a:chExt cx="880334" cy="1173064"/>
          </a:xfrm>
        </p:grpSpPr>
        <p:sp>
          <p:nvSpPr>
            <p:cNvPr id="30" name="Freeform 30"/>
            <p:cNvSpPr/>
            <p:nvPr/>
          </p:nvSpPr>
          <p:spPr>
            <a:xfrm>
              <a:off x="0" y="0"/>
              <a:ext cx="880334" cy="1173064"/>
            </a:xfrm>
            <a:custGeom>
              <a:avLst/>
              <a:gdLst/>
              <a:ahLst/>
              <a:cxnLst/>
              <a:rect l="l" t="t" r="r" b="b"/>
              <a:pathLst>
                <a:path w="880334" h="1173064">
                  <a:moveTo>
                    <a:pt x="115810" y="0"/>
                  </a:moveTo>
                  <a:lnTo>
                    <a:pt x="764525" y="0"/>
                  </a:lnTo>
                  <a:cubicBezTo>
                    <a:pt x="795239" y="0"/>
                    <a:pt x="824696" y="12201"/>
                    <a:pt x="846415" y="33920"/>
                  </a:cubicBezTo>
                  <a:cubicBezTo>
                    <a:pt x="868133" y="55638"/>
                    <a:pt x="880334" y="85095"/>
                    <a:pt x="880334" y="115810"/>
                  </a:cubicBezTo>
                  <a:lnTo>
                    <a:pt x="880334" y="1057255"/>
                  </a:lnTo>
                  <a:cubicBezTo>
                    <a:pt x="880334" y="1121215"/>
                    <a:pt x="828485" y="1173064"/>
                    <a:pt x="764525" y="1173064"/>
                  </a:cubicBezTo>
                  <a:lnTo>
                    <a:pt x="115810" y="1173064"/>
                  </a:lnTo>
                  <a:cubicBezTo>
                    <a:pt x="85095" y="1173064"/>
                    <a:pt x="55638" y="1160863"/>
                    <a:pt x="33920" y="1139145"/>
                  </a:cubicBezTo>
                  <a:cubicBezTo>
                    <a:pt x="12201" y="1117426"/>
                    <a:pt x="0" y="1087969"/>
                    <a:pt x="0" y="1057255"/>
                  </a:cubicBezTo>
                  <a:lnTo>
                    <a:pt x="0" y="115810"/>
                  </a:lnTo>
                  <a:cubicBezTo>
                    <a:pt x="0" y="85095"/>
                    <a:pt x="12201" y="55638"/>
                    <a:pt x="33920" y="33920"/>
                  </a:cubicBezTo>
                  <a:cubicBezTo>
                    <a:pt x="55638" y="12201"/>
                    <a:pt x="85095" y="0"/>
                    <a:pt x="115810" y="0"/>
                  </a:cubicBezTo>
                  <a:close/>
                </a:path>
              </a:pathLst>
            </a:custGeom>
            <a:solidFill>
              <a:srgbClr val="0B6197"/>
            </a:solidFill>
          </p:spPr>
          <p:txBody>
            <a:bodyPr/>
            <a:lstStyle/>
            <a:p>
              <a:endParaRPr lang="en-US"/>
            </a:p>
          </p:txBody>
        </p:sp>
        <p:sp>
          <p:nvSpPr>
            <p:cNvPr id="31" name="TextBox 31"/>
            <p:cNvSpPr txBox="1"/>
            <p:nvPr/>
          </p:nvSpPr>
          <p:spPr>
            <a:xfrm>
              <a:off x="0" y="-85725"/>
              <a:ext cx="880334" cy="1258789"/>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nvSpPr>
        <p:spPr>
          <a:xfrm>
            <a:off x="15576715" y="7244270"/>
            <a:ext cx="2354388" cy="20243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Follow-up scheduled in two weeks. </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33" name="Group 33"/>
          <p:cNvGrpSpPr/>
          <p:nvPr/>
        </p:nvGrpSpPr>
        <p:grpSpPr>
          <a:xfrm>
            <a:off x="6823322" y="6086620"/>
            <a:ext cx="3779064" cy="4346772"/>
            <a:chOff x="0" y="0"/>
            <a:chExt cx="995309" cy="1144829"/>
          </a:xfrm>
        </p:grpSpPr>
        <p:sp>
          <p:nvSpPr>
            <p:cNvPr id="34" name="Freeform 34"/>
            <p:cNvSpPr/>
            <p:nvPr/>
          </p:nvSpPr>
          <p:spPr>
            <a:xfrm>
              <a:off x="0" y="0"/>
              <a:ext cx="995309" cy="1144829"/>
            </a:xfrm>
            <a:custGeom>
              <a:avLst/>
              <a:gdLst/>
              <a:ahLst/>
              <a:cxnLst/>
              <a:rect l="l" t="t" r="r" b="b"/>
              <a:pathLst>
                <a:path w="995309" h="1144829">
                  <a:moveTo>
                    <a:pt x="102432" y="0"/>
                  </a:moveTo>
                  <a:lnTo>
                    <a:pt x="892877" y="0"/>
                  </a:lnTo>
                  <a:cubicBezTo>
                    <a:pt x="949449" y="0"/>
                    <a:pt x="995309" y="45860"/>
                    <a:pt x="995309" y="102432"/>
                  </a:cubicBezTo>
                  <a:lnTo>
                    <a:pt x="995309" y="1042397"/>
                  </a:lnTo>
                  <a:cubicBezTo>
                    <a:pt x="995309" y="1069564"/>
                    <a:pt x="984517" y="1095618"/>
                    <a:pt x="965307" y="1114827"/>
                  </a:cubicBezTo>
                  <a:cubicBezTo>
                    <a:pt x="946098" y="1134037"/>
                    <a:pt x="920044" y="1144829"/>
                    <a:pt x="892877" y="1144829"/>
                  </a:cubicBezTo>
                  <a:lnTo>
                    <a:pt x="102432" y="1144829"/>
                  </a:lnTo>
                  <a:cubicBezTo>
                    <a:pt x="75265" y="1144829"/>
                    <a:pt x="49211" y="1134037"/>
                    <a:pt x="30002" y="1114827"/>
                  </a:cubicBezTo>
                  <a:cubicBezTo>
                    <a:pt x="10792" y="1095618"/>
                    <a:pt x="0" y="1069564"/>
                    <a:pt x="0" y="1042397"/>
                  </a:cubicBezTo>
                  <a:lnTo>
                    <a:pt x="0" y="102432"/>
                  </a:lnTo>
                  <a:cubicBezTo>
                    <a:pt x="0" y="75265"/>
                    <a:pt x="10792" y="49211"/>
                    <a:pt x="30002" y="30002"/>
                  </a:cubicBezTo>
                  <a:cubicBezTo>
                    <a:pt x="49211" y="10792"/>
                    <a:pt x="75265" y="0"/>
                    <a:pt x="102432" y="0"/>
                  </a:cubicBezTo>
                  <a:close/>
                </a:path>
              </a:pathLst>
            </a:custGeom>
            <a:solidFill>
              <a:srgbClr val="0B6197"/>
            </a:solidFill>
          </p:spPr>
          <p:txBody>
            <a:bodyPr/>
            <a:lstStyle/>
            <a:p>
              <a:endParaRPr lang="en-US"/>
            </a:p>
          </p:txBody>
        </p:sp>
        <p:sp>
          <p:nvSpPr>
            <p:cNvPr id="35" name="TextBox 35"/>
            <p:cNvSpPr txBox="1"/>
            <p:nvPr/>
          </p:nvSpPr>
          <p:spPr>
            <a:xfrm>
              <a:off x="0" y="-85725"/>
              <a:ext cx="995309" cy="1230554"/>
            </a:xfrm>
            <a:prstGeom prst="rect">
              <a:avLst/>
            </a:prstGeom>
          </p:spPr>
          <p:txBody>
            <a:bodyPr lIns="50800" tIns="50800" rIns="50800" bIns="50800" rtlCol="0" anchor="ctr"/>
            <a:lstStyle/>
            <a:p>
              <a:pPr algn="ctr">
                <a:lnSpc>
                  <a:spcPts val="2800"/>
                </a:lnSpc>
              </a:pPr>
              <a:endParaRPr/>
            </a:p>
          </p:txBody>
        </p:sp>
      </p:grpSp>
      <p:sp>
        <p:nvSpPr>
          <p:cNvPr id="36" name="TextBox 36"/>
          <p:cNvSpPr txBox="1"/>
          <p:nvPr/>
        </p:nvSpPr>
        <p:spPr>
          <a:xfrm>
            <a:off x="6970568" y="7365120"/>
            <a:ext cx="3631818"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Disruptive behavior disorder- continue therapy</a:t>
            </a:r>
          </a:p>
        </p:txBody>
      </p:sp>
      <p:grpSp>
        <p:nvGrpSpPr>
          <p:cNvPr id="37" name="Group 37"/>
          <p:cNvGrpSpPr/>
          <p:nvPr/>
        </p:nvGrpSpPr>
        <p:grpSpPr>
          <a:xfrm>
            <a:off x="6531026" y="5957520"/>
            <a:ext cx="584592" cy="584592"/>
            <a:chOff x="0" y="0"/>
            <a:chExt cx="779456" cy="779456"/>
          </a:xfrm>
        </p:grpSpPr>
        <p:grpSp>
          <p:nvGrpSpPr>
            <p:cNvPr id="38" name="Group 38"/>
            <p:cNvGrpSpPr/>
            <p:nvPr/>
          </p:nvGrpSpPr>
          <p:grpSpPr>
            <a:xfrm>
              <a:off x="0" y="0"/>
              <a:ext cx="779456" cy="77945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0" name="TextBox 40"/>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41" name="Freeform 41"/>
            <p:cNvSpPr/>
            <p:nvPr/>
          </p:nvSpPr>
          <p:spPr>
            <a:xfrm>
              <a:off x="207019" y="165052"/>
              <a:ext cx="389252" cy="449353"/>
            </a:xfrm>
            <a:custGeom>
              <a:avLst/>
              <a:gdLst/>
              <a:ahLst/>
              <a:cxnLst/>
              <a:rect l="l" t="t" r="r" b="b"/>
              <a:pathLst>
                <a:path w="389252" h="449353">
                  <a:moveTo>
                    <a:pt x="0" y="0"/>
                  </a:moveTo>
                  <a:lnTo>
                    <a:pt x="389252" y="0"/>
                  </a:lnTo>
                  <a:lnTo>
                    <a:pt x="389252" y="449353"/>
                  </a:lnTo>
                  <a:lnTo>
                    <a:pt x="0" y="449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42" name="Group 42"/>
          <p:cNvGrpSpPr/>
          <p:nvPr/>
        </p:nvGrpSpPr>
        <p:grpSpPr>
          <a:xfrm>
            <a:off x="10452443" y="5957520"/>
            <a:ext cx="584592" cy="584592"/>
            <a:chOff x="0" y="0"/>
            <a:chExt cx="779456" cy="779456"/>
          </a:xfrm>
        </p:grpSpPr>
        <p:grpSp>
          <p:nvGrpSpPr>
            <p:cNvPr id="43" name="Group 43"/>
            <p:cNvGrpSpPr/>
            <p:nvPr/>
          </p:nvGrpSpPr>
          <p:grpSpPr>
            <a:xfrm>
              <a:off x="0" y="0"/>
              <a:ext cx="779456" cy="779456"/>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5" name="TextBox 45"/>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46" name="Freeform 46"/>
            <p:cNvSpPr/>
            <p:nvPr/>
          </p:nvSpPr>
          <p:spPr>
            <a:xfrm>
              <a:off x="207019" y="165052"/>
              <a:ext cx="389252" cy="449353"/>
            </a:xfrm>
            <a:custGeom>
              <a:avLst/>
              <a:gdLst/>
              <a:ahLst/>
              <a:cxnLst/>
              <a:rect l="l" t="t" r="r" b="b"/>
              <a:pathLst>
                <a:path w="389252" h="449353">
                  <a:moveTo>
                    <a:pt x="0" y="0"/>
                  </a:moveTo>
                  <a:lnTo>
                    <a:pt x="389252" y="0"/>
                  </a:lnTo>
                  <a:lnTo>
                    <a:pt x="389252" y="449353"/>
                  </a:lnTo>
                  <a:lnTo>
                    <a:pt x="0" y="449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47" name="Group 47"/>
          <p:cNvGrpSpPr/>
          <p:nvPr/>
        </p:nvGrpSpPr>
        <p:grpSpPr>
          <a:xfrm>
            <a:off x="14808935" y="5957520"/>
            <a:ext cx="584592" cy="584592"/>
            <a:chOff x="0" y="0"/>
            <a:chExt cx="779456" cy="779456"/>
          </a:xfrm>
        </p:grpSpPr>
        <p:grpSp>
          <p:nvGrpSpPr>
            <p:cNvPr id="48" name="Group 48"/>
            <p:cNvGrpSpPr/>
            <p:nvPr/>
          </p:nvGrpSpPr>
          <p:grpSpPr>
            <a:xfrm>
              <a:off x="0" y="0"/>
              <a:ext cx="779456" cy="779456"/>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50" name="TextBox 50"/>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51" name="Freeform 51"/>
            <p:cNvSpPr/>
            <p:nvPr/>
          </p:nvSpPr>
          <p:spPr>
            <a:xfrm>
              <a:off x="207019" y="165052"/>
              <a:ext cx="389252" cy="449353"/>
            </a:xfrm>
            <a:custGeom>
              <a:avLst/>
              <a:gdLst/>
              <a:ahLst/>
              <a:cxnLst/>
              <a:rect l="l" t="t" r="r" b="b"/>
              <a:pathLst>
                <a:path w="389252" h="449353">
                  <a:moveTo>
                    <a:pt x="0" y="0"/>
                  </a:moveTo>
                  <a:lnTo>
                    <a:pt x="389252" y="0"/>
                  </a:lnTo>
                  <a:lnTo>
                    <a:pt x="389252" y="449353"/>
                  </a:lnTo>
                  <a:lnTo>
                    <a:pt x="0" y="449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5" name="TextBox 5"/>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 name="TextBox 6"/>
          <p:cNvSpPr txBox="1"/>
          <p:nvPr/>
        </p:nvSpPr>
        <p:spPr>
          <a:xfrm>
            <a:off x="0" y="1227233"/>
            <a:ext cx="18039790" cy="1301754"/>
          </a:xfrm>
          <a:prstGeom prst="rect">
            <a:avLst/>
          </a:prstGeom>
        </p:spPr>
        <p:txBody>
          <a:bodyPr lIns="0" tIns="0" rIns="0" bIns="0" rtlCol="0" anchor="t">
            <a:spAutoFit/>
          </a:bodyPr>
          <a:lstStyle/>
          <a:p>
            <a:pPr algn="r">
              <a:lnSpc>
                <a:spcPts val="8800"/>
              </a:lnSpc>
            </a:pPr>
            <a:r>
              <a:rPr lang="en-US" sz="8000">
                <a:solidFill>
                  <a:srgbClr val="0B6197"/>
                </a:solidFill>
                <a:latin typeface="Avenir"/>
                <a:ea typeface="Avenir"/>
                <a:cs typeface="Avenir"/>
                <a:sym typeface="Avenir"/>
              </a:rPr>
              <a:t>2 week telehealth follow up-worsening</a:t>
            </a:r>
          </a:p>
        </p:txBody>
      </p:sp>
      <p:grpSp>
        <p:nvGrpSpPr>
          <p:cNvPr id="7" name="Group 7"/>
          <p:cNvGrpSpPr/>
          <p:nvPr/>
        </p:nvGrpSpPr>
        <p:grpSpPr>
          <a:xfrm>
            <a:off x="402289" y="3312059"/>
            <a:ext cx="6895708" cy="3016266"/>
            <a:chOff x="0" y="0"/>
            <a:chExt cx="9194277" cy="4021688"/>
          </a:xfrm>
        </p:grpSpPr>
        <p:grpSp>
          <p:nvGrpSpPr>
            <p:cNvPr id="8" name="Group 8"/>
            <p:cNvGrpSpPr/>
            <p:nvPr/>
          </p:nvGrpSpPr>
          <p:grpSpPr>
            <a:xfrm>
              <a:off x="0" y="0"/>
              <a:ext cx="9194277" cy="4021688"/>
              <a:chOff x="0" y="0"/>
              <a:chExt cx="1816153" cy="794408"/>
            </a:xfrm>
          </p:grpSpPr>
          <p:sp>
            <p:nvSpPr>
              <p:cNvPr id="9" name="Freeform 9"/>
              <p:cNvSpPr/>
              <p:nvPr/>
            </p:nvSpPr>
            <p:spPr>
              <a:xfrm>
                <a:off x="0" y="0"/>
                <a:ext cx="1816153" cy="794408"/>
              </a:xfrm>
              <a:custGeom>
                <a:avLst/>
                <a:gdLst/>
                <a:ahLst/>
                <a:cxnLst/>
                <a:rect l="l" t="t" r="r" b="b"/>
                <a:pathLst>
                  <a:path w="1816153" h="794408">
                    <a:moveTo>
                      <a:pt x="56136" y="0"/>
                    </a:moveTo>
                    <a:lnTo>
                      <a:pt x="1760018" y="0"/>
                    </a:lnTo>
                    <a:cubicBezTo>
                      <a:pt x="1774906" y="0"/>
                      <a:pt x="1789184" y="5914"/>
                      <a:pt x="1799712" y="16442"/>
                    </a:cubicBezTo>
                    <a:cubicBezTo>
                      <a:pt x="1810239" y="26969"/>
                      <a:pt x="1816153" y="41248"/>
                      <a:pt x="1816153" y="56136"/>
                    </a:cubicBezTo>
                    <a:lnTo>
                      <a:pt x="1816153" y="738272"/>
                    </a:lnTo>
                    <a:cubicBezTo>
                      <a:pt x="1816153" y="769275"/>
                      <a:pt x="1791021" y="794408"/>
                      <a:pt x="1760018" y="794408"/>
                    </a:cubicBezTo>
                    <a:lnTo>
                      <a:pt x="56136" y="794408"/>
                    </a:lnTo>
                    <a:cubicBezTo>
                      <a:pt x="25133" y="794408"/>
                      <a:pt x="0" y="769275"/>
                      <a:pt x="0" y="738272"/>
                    </a:cubicBezTo>
                    <a:lnTo>
                      <a:pt x="0" y="56136"/>
                    </a:lnTo>
                    <a:cubicBezTo>
                      <a:pt x="0" y="25133"/>
                      <a:pt x="25133" y="0"/>
                      <a:pt x="56136" y="0"/>
                    </a:cubicBezTo>
                    <a:close/>
                  </a:path>
                </a:pathLst>
              </a:custGeom>
              <a:solidFill>
                <a:srgbClr val="0B6197"/>
              </a:solidFill>
            </p:spPr>
            <p:txBody>
              <a:bodyPr/>
              <a:lstStyle/>
              <a:p>
                <a:endParaRPr lang="en-US"/>
              </a:p>
            </p:txBody>
          </p:sp>
          <p:sp>
            <p:nvSpPr>
              <p:cNvPr id="10" name="TextBox 10"/>
              <p:cNvSpPr txBox="1"/>
              <p:nvPr/>
            </p:nvSpPr>
            <p:spPr>
              <a:xfrm>
                <a:off x="0" y="-85725"/>
                <a:ext cx="1816153" cy="880133"/>
              </a:xfrm>
              <a:prstGeom prst="rect">
                <a:avLst/>
              </a:prstGeom>
            </p:spPr>
            <p:txBody>
              <a:bodyPr lIns="50800" tIns="50800" rIns="50800" bIns="50800" rtlCol="0" anchor="ctr"/>
              <a:lstStyle/>
              <a:p>
                <a:pPr algn="ctr">
                  <a:lnSpc>
                    <a:spcPts val="2800"/>
                  </a:lnSpc>
                </a:pPr>
                <a:endParaRPr/>
              </a:p>
            </p:txBody>
          </p:sp>
        </p:grpSp>
        <p:sp>
          <p:nvSpPr>
            <p:cNvPr id="11" name="TextBox 11"/>
            <p:cNvSpPr txBox="1"/>
            <p:nvPr/>
          </p:nvSpPr>
          <p:spPr>
            <a:xfrm>
              <a:off x="434657" y="543461"/>
              <a:ext cx="8115891" cy="3321473"/>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Pt called 911 sixteen times over the weekend stating a mean voice told him to do it. "The bad voice tell me to do bad things that are fun“</a:t>
              </a:r>
            </a:p>
            <a:p>
              <a:pPr algn="ctr">
                <a:lnSpc>
                  <a:spcPts val="3919"/>
                </a:lnSpc>
              </a:pPr>
              <a:endParaRPr lang="en-US" sz="2799" b="1">
                <a:solidFill>
                  <a:srgbClr val="F6F8F7"/>
                </a:solidFill>
                <a:latin typeface="Avenir Bold"/>
                <a:ea typeface="Avenir Bold"/>
                <a:cs typeface="Avenir Bold"/>
                <a:sym typeface="Avenir Bold"/>
              </a:endParaRPr>
            </a:p>
          </p:txBody>
        </p:sp>
      </p:grpSp>
      <p:grpSp>
        <p:nvGrpSpPr>
          <p:cNvPr id="12" name="Group 12"/>
          <p:cNvGrpSpPr/>
          <p:nvPr/>
        </p:nvGrpSpPr>
        <p:grpSpPr>
          <a:xfrm>
            <a:off x="402289" y="6761270"/>
            <a:ext cx="6895708" cy="3016266"/>
            <a:chOff x="0" y="0"/>
            <a:chExt cx="1816153" cy="794408"/>
          </a:xfrm>
        </p:grpSpPr>
        <p:sp>
          <p:nvSpPr>
            <p:cNvPr id="13" name="Freeform 13"/>
            <p:cNvSpPr/>
            <p:nvPr/>
          </p:nvSpPr>
          <p:spPr>
            <a:xfrm>
              <a:off x="0" y="0"/>
              <a:ext cx="1816153" cy="794408"/>
            </a:xfrm>
            <a:custGeom>
              <a:avLst/>
              <a:gdLst/>
              <a:ahLst/>
              <a:cxnLst/>
              <a:rect l="l" t="t" r="r" b="b"/>
              <a:pathLst>
                <a:path w="1816153" h="794408">
                  <a:moveTo>
                    <a:pt x="56136" y="0"/>
                  </a:moveTo>
                  <a:lnTo>
                    <a:pt x="1760018" y="0"/>
                  </a:lnTo>
                  <a:cubicBezTo>
                    <a:pt x="1774906" y="0"/>
                    <a:pt x="1789184" y="5914"/>
                    <a:pt x="1799712" y="16442"/>
                  </a:cubicBezTo>
                  <a:cubicBezTo>
                    <a:pt x="1810239" y="26969"/>
                    <a:pt x="1816153" y="41248"/>
                    <a:pt x="1816153" y="56136"/>
                  </a:cubicBezTo>
                  <a:lnTo>
                    <a:pt x="1816153" y="738272"/>
                  </a:lnTo>
                  <a:cubicBezTo>
                    <a:pt x="1816153" y="769275"/>
                    <a:pt x="1791021" y="794408"/>
                    <a:pt x="1760018" y="794408"/>
                  </a:cubicBezTo>
                  <a:lnTo>
                    <a:pt x="56136" y="794408"/>
                  </a:lnTo>
                  <a:cubicBezTo>
                    <a:pt x="25133" y="794408"/>
                    <a:pt x="0" y="769275"/>
                    <a:pt x="0" y="738272"/>
                  </a:cubicBezTo>
                  <a:lnTo>
                    <a:pt x="0" y="56136"/>
                  </a:lnTo>
                  <a:cubicBezTo>
                    <a:pt x="0" y="25133"/>
                    <a:pt x="25133" y="0"/>
                    <a:pt x="56136" y="0"/>
                  </a:cubicBezTo>
                  <a:close/>
                </a:path>
              </a:pathLst>
            </a:custGeom>
            <a:solidFill>
              <a:srgbClr val="0B6197"/>
            </a:solidFill>
          </p:spPr>
          <p:txBody>
            <a:bodyPr/>
            <a:lstStyle/>
            <a:p>
              <a:endParaRPr lang="en-US"/>
            </a:p>
          </p:txBody>
        </p:sp>
        <p:sp>
          <p:nvSpPr>
            <p:cNvPr id="14" name="TextBox 14"/>
            <p:cNvSpPr txBox="1"/>
            <p:nvPr/>
          </p:nvSpPr>
          <p:spPr>
            <a:xfrm>
              <a:off x="0" y="-85725"/>
              <a:ext cx="1816153" cy="880133"/>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7609907" y="6761270"/>
            <a:ext cx="6895708" cy="3016266"/>
            <a:chOff x="0" y="0"/>
            <a:chExt cx="1816153" cy="794408"/>
          </a:xfrm>
        </p:grpSpPr>
        <p:sp>
          <p:nvSpPr>
            <p:cNvPr id="16" name="Freeform 16"/>
            <p:cNvSpPr/>
            <p:nvPr/>
          </p:nvSpPr>
          <p:spPr>
            <a:xfrm>
              <a:off x="0" y="0"/>
              <a:ext cx="1816153" cy="794408"/>
            </a:xfrm>
            <a:custGeom>
              <a:avLst/>
              <a:gdLst/>
              <a:ahLst/>
              <a:cxnLst/>
              <a:rect l="l" t="t" r="r" b="b"/>
              <a:pathLst>
                <a:path w="1816153" h="794408">
                  <a:moveTo>
                    <a:pt x="56136" y="0"/>
                  </a:moveTo>
                  <a:lnTo>
                    <a:pt x="1760018" y="0"/>
                  </a:lnTo>
                  <a:cubicBezTo>
                    <a:pt x="1774906" y="0"/>
                    <a:pt x="1789184" y="5914"/>
                    <a:pt x="1799712" y="16442"/>
                  </a:cubicBezTo>
                  <a:cubicBezTo>
                    <a:pt x="1810239" y="26969"/>
                    <a:pt x="1816153" y="41248"/>
                    <a:pt x="1816153" y="56136"/>
                  </a:cubicBezTo>
                  <a:lnTo>
                    <a:pt x="1816153" y="738272"/>
                  </a:lnTo>
                  <a:cubicBezTo>
                    <a:pt x="1816153" y="769275"/>
                    <a:pt x="1791021" y="794408"/>
                    <a:pt x="1760018" y="794408"/>
                  </a:cubicBezTo>
                  <a:lnTo>
                    <a:pt x="56136" y="794408"/>
                  </a:lnTo>
                  <a:cubicBezTo>
                    <a:pt x="25133" y="794408"/>
                    <a:pt x="0" y="769275"/>
                    <a:pt x="0" y="738272"/>
                  </a:cubicBezTo>
                  <a:lnTo>
                    <a:pt x="0" y="56136"/>
                  </a:lnTo>
                  <a:cubicBezTo>
                    <a:pt x="0" y="25133"/>
                    <a:pt x="25133" y="0"/>
                    <a:pt x="56136" y="0"/>
                  </a:cubicBezTo>
                  <a:close/>
                </a:path>
              </a:pathLst>
            </a:custGeom>
            <a:solidFill>
              <a:srgbClr val="0B6197"/>
            </a:solidFill>
          </p:spPr>
          <p:txBody>
            <a:bodyPr/>
            <a:lstStyle/>
            <a:p>
              <a:endParaRPr lang="en-US"/>
            </a:p>
          </p:txBody>
        </p:sp>
        <p:sp>
          <p:nvSpPr>
            <p:cNvPr id="17" name="TextBox 17"/>
            <p:cNvSpPr txBox="1"/>
            <p:nvPr/>
          </p:nvSpPr>
          <p:spPr>
            <a:xfrm>
              <a:off x="0" y="-85725"/>
              <a:ext cx="1816153" cy="880133"/>
            </a:xfrm>
            <a:prstGeom prst="rect">
              <a:avLst/>
            </a:prstGeom>
          </p:spPr>
          <p:txBody>
            <a:bodyPr lIns="50800" tIns="50800" rIns="50800" bIns="50800" rtlCol="0" anchor="ctr"/>
            <a:lstStyle/>
            <a:p>
              <a:pPr algn="ctr">
                <a:lnSpc>
                  <a:spcPts val="2800"/>
                </a:lnSpc>
              </a:pPr>
              <a:endParaRPr/>
            </a:p>
          </p:txBody>
        </p:sp>
      </p:grpSp>
      <p:grpSp>
        <p:nvGrpSpPr>
          <p:cNvPr id="18" name="Group 18"/>
          <p:cNvGrpSpPr/>
          <p:nvPr/>
        </p:nvGrpSpPr>
        <p:grpSpPr>
          <a:xfrm rot="-5400000">
            <a:off x="12940189" y="5011632"/>
            <a:ext cx="6895708" cy="3016266"/>
            <a:chOff x="0" y="0"/>
            <a:chExt cx="1816153" cy="794408"/>
          </a:xfrm>
        </p:grpSpPr>
        <p:sp>
          <p:nvSpPr>
            <p:cNvPr id="19" name="Freeform 19"/>
            <p:cNvSpPr/>
            <p:nvPr/>
          </p:nvSpPr>
          <p:spPr>
            <a:xfrm>
              <a:off x="0" y="0"/>
              <a:ext cx="1816153" cy="794408"/>
            </a:xfrm>
            <a:custGeom>
              <a:avLst/>
              <a:gdLst/>
              <a:ahLst/>
              <a:cxnLst/>
              <a:rect l="l" t="t" r="r" b="b"/>
              <a:pathLst>
                <a:path w="1816153" h="794408">
                  <a:moveTo>
                    <a:pt x="56136" y="0"/>
                  </a:moveTo>
                  <a:lnTo>
                    <a:pt x="1760018" y="0"/>
                  </a:lnTo>
                  <a:cubicBezTo>
                    <a:pt x="1774906" y="0"/>
                    <a:pt x="1789184" y="5914"/>
                    <a:pt x="1799712" y="16442"/>
                  </a:cubicBezTo>
                  <a:cubicBezTo>
                    <a:pt x="1810239" y="26969"/>
                    <a:pt x="1816153" y="41248"/>
                    <a:pt x="1816153" y="56136"/>
                  </a:cubicBezTo>
                  <a:lnTo>
                    <a:pt x="1816153" y="738272"/>
                  </a:lnTo>
                  <a:cubicBezTo>
                    <a:pt x="1816153" y="769275"/>
                    <a:pt x="1791021" y="794408"/>
                    <a:pt x="1760018" y="794408"/>
                  </a:cubicBezTo>
                  <a:lnTo>
                    <a:pt x="56136" y="794408"/>
                  </a:lnTo>
                  <a:cubicBezTo>
                    <a:pt x="25133" y="794408"/>
                    <a:pt x="0" y="769275"/>
                    <a:pt x="0" y="738272"/>
                  </a:cubicBezTo>
                  <a:lnTo>
                    <a:pt x="0" y="56136"/>
                  </a:lnTo>
                  <a:cubicBezTo>
                    <a:pt x="0" y="25133"/>
                    <a:pt x="25133" y="0"/>
                    <a:pt x="56136" y="0"/>
                  </a:cubicBezTo>
                  <a:close/>
                </a:path>
              </a:pathLst>
            </a:custGeom>
            <a:solidFill>
              <a:srgbClr val="348DDB"/>
            </a:solidFill>
          </p:spPr>
          <p:txBody>
            <a:bodyPr/>
            <a:lstStyle/>
            <a:p>
              <a:endParaRPr lang="en-US"/>
            </a:p>
          </p:txBody>
        </p:sp>
        <p:sp>
          <p:nvSpPr>
            <p:cNvPr id="20" name="TextBox 20"/>
            <p:cNvSpPr txBox="1"/>
            <p:nvPr/>
          </p:nvSpPr>
          <p:spPr>
            <a:xfrm>
              <a:off x="0" y="-85725"/>
              <a:ext cx="1816153" cy="880133"/>
            </a:xfrm>
            <a:prstGeom prst="rect">
              <a:avLst/>
            </a:prstGeom>
          </p:spPr>
          <p:txBody>
            <a:bodyPr lIns="50800" tIns="50800" rIns="50800" bIns="50800" rtlCol="0" anchor="ctr"/>
            <a:lstStyle/>
            <a:p>
              <a:pPr algn="ctr">
                <a:lnSpc>
                  <a:spcPts val="2800"/>
                </a:lnSpc>
              </a:pPr>
              <a:endParaRPr/>
            </a:p>
          </p:txBody>
        </p:sp>
      </p:grpSp>
      <p:grpSp>
        <p:nvGrpSpPr>
          <p:cNvPr id="21" name="Group 21"/>
          <p:cNvGrpSpPr/>
          <p:nvPr/>
        </p:nvGrpSpPr>
        <p:grpSpPr>
          <a:xfrm>
            <a:off x="7609907" y="3312059"/>
            <a:ext cx="6895708" cy="3016266"/>
            <a:chOff x="0" y="0"/>
            <a:chExt cx="9194277" cy="4021688"/>
          </a:xfrm>
        </p:grpSpPr>
        <p:grpSp>
          <p:nvGrpSpPr>
            <p:cNvPr id="22" name="Group 22"/>
            <p:cNvGrpSpPr/>
            <p:nvPr/>
          </p:nvGrpSpPr>
          <p:grpSpPr>
            <a:xfrm>
              <a:off x="0" y="0"/>
              <a:ext cx="9194277" cy="4021688"/>
              <a:chOff x="0" y="0"/>
              <a:chExt cx="1816153" cy="794408"/>
            </a:xfrm>
          </p:grpSpPr>
          <p:sp>
            <p:nvSpPr>
              <p:cNvPr id="23" name="Freeform 23"/>
              <p:cNvSpPr/>
              <p:nvPr/>
            </p:nvSpPr>
            <p:spPr>
              <a:xfrm>
                <a:off x="0" y="0"/>
                <a:ext cx="1816153" cy="794408"/>
              </a:xfrm>
              <a:custGeom>
                <a:avLst/>
                <a:gdLst/>
                <a:ahLst/>
                <a:cxnLst/>
                <a:rect l="l" t="t" r="r" b="b"/>
                <a:pathLst>
                  <a:path w="1816153" h="794408">
                    <a:moveTo>
                      <a:pt x="56136" y="0"/>
                    </a:moveTo>
                    <a:lnTo>
                      <a:pt x="1760018" y="0"/>
                    </a:lnTo>
                    <a:cubicBezTo>
                      <a:pt x="1774906" y="0"/>
                      <a:pt x="1789184" y="5914"/>
                      <a:pt x="1799712" y="16442"/>
                    </a:cubicBezTo>
                    <a:cubicBezTo>
                      <a:pt x="1810239" y="26969"/>
                      <a:pt x="1816153" y="41248"/>
                      <a:pt x="1816153" y="56136"/>
                    </a:cubicBezTo>
                    <a:lnTo>
                      <a:pt x="1816153" y="738272"/>
                    </a:lnTo>
                    <a:cubicBezTo>
                      <a:pt x="1816153" y="769275"/>
                      <a:pt x="1791021" y="794408"/>
                      <a:pt x="1760018" y="794408"/>
                    </a:cubicBezTo>
                    <a:lnTo>
                      <a:pt x="56136" y="794408"/>
                    </a:lnTo>
                    <a:cubicBezTo>
                      <a:pt x="25133" y="794408"/>
                      <a:pt x="0" y="769275"/>
                      <a:pt x="0" y="738272"/>
                    </a:cubicBezTo>
                    <a:lnTo>
                      <a:pt x="0" y="56136"/>
                    </a:lnTo>
                    <a:cubicBezTo>
                      <a:pt x="0" y="25133"/>
                      <a:pt x="25133" y="0"/>
                      <a:pt x="56136" y="0"/>
                    </a:cubicBezTo>
                    <a:close/>
                  </a:path>
                </a:pathLst>
              </a:custGeom>
              <a:solidFill>
                <a:srgbClr val="0B6197"/>
              </a:solidFill>
            </p:spPr>
            <p:txBody>
              <a:bodyPr/>
              <a:lstStyle/>
              <a:p>
                <a:endParaRPr lang="en-US"/>
              </a:p>
            </p:txBody>
          </p:sp>
          <p:sp>
            <p:nvSpPr>
              <p:cNvPr id="24" name="TextBox 24"/>
              <p:cNvSpPr txBox="1"/>
              <p:nvPr/>
            </p:nvSpPr>
            <p:spPr>
              <a:xfrm>
                <a:off x="0" y="-85725"/>
                <a:ext cx="1816153" cy="880133"/>
              </a:xfrm>
              <a:prstGeom prst="rect">
                <a:avLst/>
              </a:prstGeom>
            </p:spPr>
            <p:txBody>
              <a:bodyPr lIns="50800" tIns="50800" rIns="50800" bIns="50800" rtlCol="0" anchor="ctr"/>
              <a:lstStyle/>
              <a:p>
                <a:pPr algn="ctr">
                  <a:lnSpc>
                    <a:spcPts val="2800"/>
                  </a:lnSpc>
                </a:pPr>
                <a:endParaRPr/>
              </a:p>
            </p:txBody>
          </p:sp>
        </p:grpSp>
        <p:sp>
          <p:nvSpPr>
            <p:cNvPr id="25" name="TextBox 25"/>
            <p:cNvSpPr txBox="1"/>
            <p:nvPr/>
          </p:nvSpPr>
          <p:spPr>
            <a:xfrm>
              <a:off x="540984" y="1565134"/>
              <a:ext cx="8115891" cy="1340273"/>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Disabling migraines, curled up in a ball </a:t>
              </a:r>
            </a:p>
          </p:txBody>
        </p:sp>
      </p:grpSp>
      <p:sp>
        <p:nvSpPr>
          <p:cNvPr id="26" name="TextBox 26"/>
          <p:cNvSpPr txBox="1"/>
          <p:nvPr/>
        </p:nvSpPr>
        <p:spPr>
          <a:xfrm>
            <a:off x="8014301" y="7633042"/>
            <a:ext cx="6086918"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 Burning and pinching sensations in his arms and legs</a:t>
            </a:r>
          </a:p>
          <a:p>
            <a:pPr algn="ctr">
              <a:lnSpc>
                <a:spcPts val="3919"/>
              </a:lnSpc>
            </a:pPr>
            <a:endParaRPr lang="en-US" sz="2799" b="1">
              <a:solidFill>
                <a:srgbClr val="F6F8F7"/>
              </a:solidFill>
              <a:latin typeface="Avenir Bold"/>
              <a:ea typeface="Avenir Bold"/>
              <a:cs typeface="Avenir Bold"/>
              <a:sym typeface="Avenir Bold"/>
            </a:endParaRPr>
          </a:p>
        </p:txBody>
      </p:sp>
      <p:sp>
        <p:nvSpPr>
          <p:cNvPr id="27" name="TextBox 27"/>
          <p:cNvSpPr txBox="1"/>
          <p:nvPr/>
        </p:nvSpPr>
        <p:spPr>
          <a:xfrm>
            <a:off x="402289" y="7916252"/>
            <a:ext cx="6086918" cy="5384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Fever of 104</a:t>
            </a:r>
          </a:p>
        </p:txBody>
      </p:sp>
      <p:sp>
        <p:nvSpPr>
          <p:cNvPr id="28" name="TextBox 28"/>
          <p:cNvSpPr txBox="1"/>
          <p:nvPr/>
        </p:nvSpPr>
        <p:spPr>
          <a:xfrm>
            <a:off x="13344583" y="6222790"/>
            <a:ext cx="6086918" cy="5384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Hospitalized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6672484"/>
            <a:ext cx="18288000" cy="6006448"/>
            <a:chOff x="0" y="0"/>
            <a:chExt cx="4816593" cy="1581945"/>
          </a:xfrm>
        </p:grpSpPr>
        <p:sp>
          <p:nvSpPr>
            <p:cNvPr id="5" name="Freeform 5"/>
            <p:cNvSpPr/>
            <p:nvPr/>
          </p:nvSpPr>
          <p:spPr>
            <a:xfrm>
              <a:off x="0" y="0"/>
              <a:ext cx="4816592" cy="1581945"/>
            </a:xfrm>
            <a:custGeom>
              <a:avLst/>
              <a:gdLst/>
              <a:ahLst/>
              <a:cxnLst/>
              <a:rect l="l" t="t" r="r" b="b"/>
              <a:pathLst>
                <a:path w="4816592" h="1581945">
                  <a:moveTo>
                    <a:pt x="21167" y="0"/>
                  </a:moveTo>
                  <a:lnTo>
                    <a:pt x="4795426" y="0"/>
                  </a:lnTo>
                  <a:cubicBezTo>
                    <a:pt x="4801040" y="0"/>
                    <a:pt x="4806423" y="2230"/>
                    <a:pt x="4810393" y="6200"/>
                  </a:cubicBezTo>
                  <a:cubicBezTo>
                    <a:pt x="4814362" y="10169"/>
                    <a:pt x="4816592" y="15553"/>
                    <a:pt x="4816592" y="21167"/>
                  </a:cubicBezTo>
                  <a:lnTo>
                    <a:pt x="4816592" y="1560779"/>
                  </a:lnTo>
                  <a:cubicBezTo>
                    <a:pt x="4816592" y="1572469"/>
                    <a:pt x="4807116" y="1581945"/>
                    <a:pt x="4795426" y="1581945"/>
                  </a:cubicBezTo>
                  <a:lnTo>
                    <a:pt x="21167" y="1581945"/>
                  </a:lnTo>
                  <a:cubicBezTo>
                    <a:pt x="9477" y="1581945"/>
                    <a:pt x="0" y="1572469"/>
                    <a:pt x="0" y="1560779"/>
                  </a:cubicBezTo>
                  <a:lnTo>
                    <a:pt x="0" y="21167"/>
                  </a:lnTo>
                  <a:cubicBezTo>
                    <a:pt x="0" y="9477"/>
                    <a:pt x="9477" y="0"/>
                    <a:pt x="21167" y="0"/>
                  </a:cubicBezTo>
                  <a:close/>
                </a:path>
              </a:pathLst>
            </a:custGeom>
            <a:solidFill>
              <a:srgbClr val="348DDB"/>
            </a:solidFill>
          </p:spPr>
          <p:txBody>
            <a:bodyPr/>
            <a:lstStyle/>
            <a:p>
              <a:endParaRPr lang="en-US"/>
            </a:p>
          </p:txBody>
        </p:sp>
        <p:sp>
          <p:nvSpPr>
            <p:cNvPr id="6" name="TextBox 6"/>
            <p:cNvSpPr txBox="1"/>
            <p:nvPr/>
          </p:nvSpPr>
          <p:spPr>
            <a:xfrm>
              <a:off x="0" y="-85725"/>
              <a:ext cx="4816593" cy="1667670"/>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928653" y="3406487"/>
            <a:ext cx="18187953" cy="8013400"/>
            <a:chOff x="0" y="0"/>
            <a:chExt cx="1544183" cy="680349"/>
          </a:xfrm>
        </p:grpSpPr>
        <p:sp>
          <p:nvSpPr>
            <p:cNvPr id="8" name="Freeform 8"/>
            <p:cNvSpPr/>
            <p:nvPr/>
          </p:nvSpPr>
          <p:spPr>
            <a:xfrm>
              <a:off x="0" y="0"/>
              <a:ext cx="1544183" cy="680349"/>
            </a:xfrm>
            <a:custGeom>
              <a:avLst/>
              <a:gdLst/>
              <a:ahLst/>
              <a:cxnLst/>
              <a:rect l="l" t="t" r="r" b="b"/>
              <a:pathLst>
                <a:path w="1544183" h="680349">
                  <a:moveTo>
                    <a:pt x="21283" y="0"/>
                  </a:moveTo>
                  <a:lnTo>
                    <a:pt x="1522900" y="0"/>
                  </a:lnTo>
                  <a:cubicBezTo>
                    <a:pt x="1528545" y="0"/>
                    <a:pt x="1533958" y="2242"/>
                    <a:pt x="1537949" y="6234"/>
                  </a:cubicBezTo>
                  <a:cubicBezTo>
                    <a:pt x="1541941" y="10225"/>
                    <a:pt x="1544183" y="15638"/>
                    <a:pt x="1544183" y="21283"/>
                  </a:cubicBezTo>
                  <a:lnTo>
                    <a:pt x="1544183" y="659066"/>
                  </a:lnTo>
                  <a:cubicBezTo>
                    <a:pt x="1544183" y="664711"/>
                    <a:pt x="1541941" y="670124"/>
                    <a:pt x="1537949" y="674115"/>
                  </a:cubicBezTo>
                  <a:cubicBezTo>
                    <a:pt x="1533958" y="678107"/>
                    <a:pt x="1528545" y="680349"/>
                    <a:pt x="1522900" y="680349"/>
                  </a:cubicBezTo>
                  <a:lnTo>
                    <a:pt x="21283" y="680349"/>
                  </a:lnTo>
                  <a:cubicBezTo>
                    <a:pt x="9529" y="680349"/>
                    <a:pt x="0" y="670820"/>
                    <a:pt x="0" y="659066"/>
                  </a:cubicBezTo>
                  <a:lnTo>
                    <a:pt x="0" y="21283"/>
                  </a:lnTo>
                  <a:cubicBezTo>
                    <a:pt x="0" y="15638"/>
                    <a:pt x="2242" y="10225"/>
                    <a:pt x="6234" y="6234"/>
                  </a:cubicBezTo>
                  <a:cubicBezTo>
                    <a:pt x="10225" y="2242"/>
                    <a:pt x="15638" y="0"/>
                    <a:pt x="21283" y="0"/>
                  </a:cubicBezTo>
                  <a:close/>
                </a:path>
              </a:pathLst>
            </a:custGeom>
            <a:blipFill>
              <a:blip r:embed="rId4"/>
              <a:stretch>
                <a:fillRect t="-4236" b="-4236"/>
              </a:stretch>
            </a:blipFill>
          </p:spPr>
          <p:txBody>
            <a:bodyPr/>
            <a:lstStyle/>
            <a:p>
              <a:endParaRPr lang="en-US"/>
            </a:p>
          </p:txBody>
        </p:sp>
      </p:grpSp>
      <p:sp>
        <p:nvSpPr>
          <p:cNvPr id="9" name="Freeform 9"/>
          <p:cNvSpPr/>
          <p:nvPr/>
        </p:nvSpPr>
        <p:spPr>
          <a:xfrm rot="-5400000">
            <a:off x="2551110" y="-1785990"/>
            <a:ext cx="7084747" cy="17469701"/>
          </a:xfrm>
          <a:custGeom>
            <a:avLst/>
            <a:gdLst/>
            <a:ahLst/>
            <a:cxnLst/>
            <a:rect l="l" t="t" r="r" b="b"/>
            <a:pathLst>
              <a:path w="7084747" h="17469701">
                <a:moveTo>
                  <a:pt x="0" y="0"/>
                </a:moveTo>
                <a:lnTo>
                  <a:pt x="7084746" y="0"/>
                </a:lnTo>
                <a:lnTo>
                  <a:pt x="7084746" y="17469701"/>
                </a:lnTo>
                <a:lnTo>
                  <a:pt x="0" y="17469701"/>
                </a:lnTo>
                <a:lnTo>
                  <a:pt x="0" y="0"/>
                </a:lnTo>
                <a:close/>
              </a:path>
            </a:pathLst>
          </a:custGeom>
          <a:blipFill>
            <a:blip r:embed="rId5"/>
            <a:stretch>
              <a:fillRect l="-136687" r="-256476"/>
            </a:stretch>
          </a:blipFill>
        </p:spPr>
        <p:txBody>
          <a:bodyPr/>
          <a:lstStyle/>
          <a:p>
            <a:endParaRPr lang="en-US"/>
          </a:p>
        </p:txBody>
      </p:sp>
      <p:grpSp>
        <p:nvGrpSpPr>
          <p:cNvPr id="10" name="Group 10"/>
          <p:cNvGrpSpPr/>
          <p:nvPr/>
        </p:nvGrpSpPr>
        <p:grpSpPr>
          <a:xfrm>
            <a:off x="1028700" y="7691211"/>
            <a:ext cx="6328533" cy="1344648"/>
            <a:chOff x="0" y="0"/>
            <a:chExt cx="1351041" cy="287061"/>
          </a:xfrm>
        </p:grpSpPr>
        <p:sp>
          <p:nvSpPr>
            <p:cNvPr id="11" name="Freeform 11"/>
            <p:cNvSpPr/>
            <p:nvPr/>
          </p:nvSpPr>
          <p:spPr>
            <a:xfrm>
              <a:off x="0" y="0"/>
              <a:ext cx="1351041" cy="287061"/>
            </a:xfrm>
            <a:custGeom>
              <a:avLst/>
              <a:gdLst/>
              <a:ahLst/>
              <a:cxnLst/>
              <a:rect l="l" t="t" r="r" b="b"/>
              <a:pathLst>
                <a:path w="1351041" h="287061">
                  <a:moveTo>
                    <a:pt x="61167" y="0"/>
                  </a:moveTo>
                  <a:lnTo>
                    <a:pt x="1289874" y="0"/>
                  </a:lnTo>
                  <a:cubicBezTo>
                    <a:pt x="1323656" y="0"/>
                    <a:pt x="1351041" y="27385"/>
                    <a:pt x="1351041" y="61167"/>
                  </a:cubicBezTo>
                  <a:lnTo>
                    <a:pt x="1351041" y="225894"/>
                  </a:lnTo>
                  <a:cubicBezTo>
                    <a:pt x="1351041" y="259676"/>
                    <a:pt x="1323656" y="287061"/>
                    <a:pt x="1289874" y="287061"/>
                  </a:cubicBezTo>
                  <a:lnTo>
                    <a:pt x="61167" y="287061"/>
                  </a:lnTo>
                  <a:cubicBezTo>
                    <a:pt x="44944" y="287061"/>
                    <a:pt x="29386" y="280617"/>
                    <a:pt x="17915" y="269146"/>
                  </a:cubicBezTo>
                  <a:cubicBezTo>
                    <a:pt x="6444" y="257675"/>
                    <a:pt x="0" y="242117"/>
                    <a:pt x="0" y="225894"/>
                  </a:cubicBezTo>
                  <a:lnTo>
                    <a:pt x="0" y="61167"/>
                  </a:lnTo>
                  <a:cubicBezTo>
                    <a:pt x="0" y="27385"/>
                    <a:pt x="27385" y="0"/>
                    <a:pt x="61167" y="0"/>
                  </a:cubicBezTo>
                  <a:close/>
                </a:path>
              </a:pathLst>
            </a:custGeom>
            <a:solidFill>
              <a:srgbClr val="0B6197"/>
            </a:solidFill>
            <a:ln w="28575" cap="rnd">
              <a:solidFill>
                <a:srgbClr val="F6F8F7"/>
              </a:solidFill>
              <a:prstDash val="solid"/>
              <a:round/>
            </a:ln>
          </p:spPr>
          <p:txBody>
            <a:bodyPr/>
            <a:lstStyle/>
            <a:p>
              <a:endParaRPr lang="en-US"/>
            </a:p>
          </p:txBody>
        </p:sp>
        <p:sp>
          <p:nvSpPr>
            <p:cNvPr id="12" name="TextBox 12"/>
            <p:cNvSpPr txBox="1"/>
            <p:nvPr/>
          </p:nvSpPr>
          <p:spPr>
            <a:xfrm>
              <a:off x="0" y="-85725"/>
              <a:ext cx="1351041" cy="372786"/>
            </a:xfrm>
            <a:prstGeom prst="rect">
              <a:avLst/>
            </a:prstGeom>
          </p:spPr>
          <p:txBody>
            <a:bodyPr lIns="50800" tIns="50800" rIns="50800" bIns="50800" rtlCol="0" anchor="ctr"/>
            <a:lstStyle/>
            <a:p>
              <a:pPr algn="ctr">
                <a:lnSpc>
                  <a:spcPts val="2800"/>
                </a:lnSpc>
              </a:pPr>
              <a:endParaRPr/>
            </a:p>
          </p:txBody>
        </p:sp>
      </p:grpSp>
      <p:grpSp>
        <p:nvGrpSpPr>
          <p:cNvPr id="13" name="Group 13"/>
          <p:cNvGrpSpPr/>
          <p:nvPr/>
        </p:nvGrpSpPr>
        <p:grpSpPr>
          <a:xfrm>
            <a:off x="1028700" y="4309109"/>
            <a:ext cx="9831397" cy="842107"/>
            <a:chOff x="0" y="0"/>
            <a:chExt cx="2098846" cy="179776"/>
          </a:xfrm>
        </p:grpSpPr>
        <p:sp>
          <p:nvSpPr>
            <p:cNvPr id="14" name="Freeform 14"/>
            <p:cNvSpPr/>
            <p:nvPr/>
          </p:nvSpPr>
          <p:spPr>
            <a:xfrm>
              <a:off x="0" y="0"/>
              <a:ext cx="2098846" cy="179776"/>
            </a:xfrm>
            <a:custGeom>
              <a:avLst/>
              <a:gdLst/>
              <a:ahLst/>
              <a:cxnLst/>
              <a:rect l="l" t="t" r="r" b="b"/>
              <a:pathLst>
                <a:path w="2098846" h="179776">
                  <a:moveTo>
                    <a:pt x="39373" y="0"/>
                  </a:moveTo>
                  <a:lnTo>
                    <a:pt x="2059473" y="0"/>
                  </a:lnTo>
                  <a:cubicBezTo>
                    <a:pt x="2081218" y="0"/>
                    <a:pt x="2098846" y="17628"/>
                    <a:pt x="2098846" y="39373"/>
                  </a:cubicBezTo>
                  <a:lnTo>
                    <a:pt x="2098846" y="140403"/>
                  </a:lnTo>
                  <a:cubicBezTo>
                    <a:pt x="2098846" y="162148"/>
                    <a:pt x="2081218" y="179776"/>
                    <a:pt x="2059473" y="179776"/>
                  </a:cubicBezTo>
                  <a:lnTo>
                    <a:pt x="39373" y="179776"/>
                  </a:lnTo>
                  <a:cubicBezTo>
                    <a:pt x="17628" y="179776"/>
                    <a:pt x="0" y="162148"/>
                    <a:pt x="0" y="140403"/>
                  </a:cubicBezTo>
                  <a:lnTo>
                    <a:pt x="0" y="39373"/>
                  </a:lnTo>
                  <a:cubicBezTo>
                    <a:pt x="0" y="17628"/>
                    <a:pt x="17628" y="0"/>
                    <a:pt x="39373" y="0"/>
                  </a:cubicBezTo>
                  <a:close/>
                </a:path>
              </a:pathLst>
            </a:custGeom>
            <a:solidFill>
              <a:srgbClr val="0B6197"/>
            </a:solidFill>
            <a:ln w="28575" cap="rnd">
              <a:solidFill>
                <a:srgbClr val="F6F8F7"/>
              </a:solidFill>
              <a:prstDash val="solid"/>
              <a:round/>
            </a:ln>
          </p:spPr>
          <p:txBody>
            <a:bodyPr/>
            <a:lstStyle/>
            <a:p>
              <a:endParaRPr lang="en-US"/>
            </a:p>
          </p:txBody>
        </p:sp>
        <p:sp>
          <p:nvSpPr>
            <p:cNvPr id="15" name="TextBox 15"/>
            <p:cNvSpPr txBox="1"/>
            <p:nvPr/>
          </p:nvSpPr>
          <p:spPr>
            <a:xfrm>
              <a:off x="0" y="-85725"/>
              <a:ext cx="2098846" cy="265501"/>
            </a:xfrm>
            <a:prstGeom prst="rect">
              <a:avLst/>
            </a:prstGeom>
          </p:spPr>
          <p:txBody>
            <a:bodyPr lIns="50800" tIns="50800" rIns="50800" bIns="50800" rtlCol="0" anchor="ctr"/>
            <a:lstStyle/>
            <a:p>
              <a:pPr algn="ctr">
                <a:lnSpc>
                  <a:spcPts val="2800"/>
                </a:lnSpc>
              </a:pPr>
              <a:endParaRPr/>
            </a:p>
          </p:txBody>
        </p:sp>
      </p:grpSp>
      <p:sp>
        <p:nvSpPr>
          <p:cNvPr id="16" name="Freeform 16"/>
          <p:cNvSpPr/>
          <p:nvPr/>
        </p:nvSpPr>
        <p:spPr>
          <a:xfrm>
            <a:off x="1250298" y="4494658"/>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7" name="Group 17"/>
          <p:cNvGrpSpPr/>
          <p:nvPr/>
        </p:nvGrpSpPr>
        <p:grpSpPr>
          <a:xfrm>
            <a:off x="1028700" y="5433240"/>
            <a:ext cx="9831397" cy="842107"/>
            <a:chOff x="0" y="0"/>
            <a:chExt cx="2098846" cy="179776"/>
          </a:xfrm>
        </p:grpSpPr>
        <p:sp>
          <p:nvSpPr>
            <p:cNvPr id="18" name="Freeform 18"/>
            <p:cNvSpPr/>
            <p:nvPr/>
          </p:nvSpPr>
          <p:spPr>
            <a:xfrm>
              <a:off x="0" y="0"/>
              <a:ext cx="2098846" cy="179776"/>
            </a:xfrm>
            <a:custGeom>
              <a:avLst/>
              <a:gdLst/>
              <a:ahLst/>
              <a:cxnLst/>
              <a:rect l="l" t="t" r="r" b="b"/>
              <a:pathLst>
                <a:path w="2098846" h="179776">
                  <a:moveTo>
                    <a:pt x="39373" y="0"/>
                  </a:moveTo>
                  <a:lnTo>
                    <a:pt x="2059473" y="0"/>
                  </a:lnTo>
                  <a:cubicBezTo>
                    <a:pt x="2081218" y="0"/>
                    <a:pt x="2098846" y="17628"/>
                    <a:pt x="2098846" y="39373"/>
                  </a:cubicBezTo>
                  <a:lnTo>
                    <a:pt x="2098846" y="140403"/>
                  </a:lnTo>
                  <a:cubicBezTo>
                    <a:pt x="2098846" y="162148"/>
                    <a:pt x="2081218" y="179776"/>
                    <a:pt x="2059473" y="179776"/>
                  </a:cubicBezTo>
                  <a:lnTo>
                    <a:pt x="39373" y="179776"/>
                  </a:lnTo>
                  <a:cubicBezTo>
                    <a:pt x="17628" y="179776"/>
                    <a:pt x="0" y="162148"/>
                    <a:pt x="0" y="140403"/>
                  </a:cubicBezTo>
                  <a:lnTo>
                    <a:pt x="0" y="39373"/>
                  </a:lnTo>
                  <a:cubicBezTo>
                    <a:pt x="0" y="17628"/>
                    <a:pt x="17628" y="0"/>
                    <a:pt x="39373" y="0"/>
                  </a:cubicBezTo>
                  <a:close/>
                </a:path>
              </a:pathLst>
            </a:custGeom>
            <a:solidFill>
              <a:srgbClr val="0B6197"/>
            </a:solidFill>
            <a:ln w="28575" cap="rnd">
              <a:solidFill>
                <a:srgbClr val="F6F8F7"/>
              </a:solidFill>
              <a:prstDash val="solid"/>
              <a:round/>
            </a:ln>
          </p:spPr>
          <p:txBody>
            <a:bodyPr/>
            <a:lstStyle/>
            <a:p>
              <a:endParaRPr lang="en-US"/>
            </a:p>
          </p:txBody>
        </p:sp>
        <p:sp>
          <p:nvSpPr>
            <p:cNvPr id="19" name="TextBox 19"/>
            <p:cNvSpPr txBox="1"/>
            <p:nvPr/>
          </p:nvSpPr>
          <p:spPr>
            <a:xfrm>
              <a:off x="0" y="-85725"/>
              <a:ext cx="2098846" cy="265501"/>
            </a:xfrm>
            <a:prstGeom prst="rect">
              <a:avLst/>
            </a:prstGeom>
          </p:spPr>
          <p:txBody>
            <a:bodyPr lIns="50800" tIns="50800" rIns="50800" bIns="50800" rtlCol="0" anchor="ctr"/>
            <a:lstStyle/>
            <a:p>
              <a:pPr algn="ctr">
                <a:lnSpc>
                  <a:spcPts val="2800"/>
                </a:lnSpc>
              </a:pPr>
              <a:endParaRPr/>
            </a:p>
          </p:txBody>
        </p:sp>
      </p:grpSp>
      <p:sp>
        <p:nvSpPr>
          <p:cNvPr id="20" name="Freeform 20"/>
          <p:cNvSpPr/>
          <p:nvPr/>
        </p:nvSpPr>
        <p:spPr>
          <a:xfrm>
            <a:off x="1250298" y="5618789"/>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1028700" y="6557370"/>
            <a:ext cx="9831397" cy="842107"/>
            <a:chOff x="0" y="0"/>
            <a:chExt cx="2098846" cy="179776"/>
          </a:xfrm>
        </p:grpSpPr>
        <p:sp>
          <p:nvSpPr>
            <p:cNvPr id="22" name="Freeform 22"/>
            <p:cNvSpPr/>
            <p:nvPr/>
          </p:nvSpPr>
          <p:spPr>
            <a:xfrm>
              <a:off x="0" y="0"/>
              <a:ext cx="2098846" cy="179776"/>
            </a:xfrm>
            <a:custGeom>
              <a:avLst/>
              <a:gdLst/>
              <a:ahLst/>
              <a:cxnLst/>
              <a:rect l="l" t="t" r="r" b="b"/>
              <a:pathLst>
                <a:path w="2098846" h="179776">
                  <a:moveTo>
                    <a:pt x="39373" y="0"/>
                  </a:moveTo>
                  <a:lnTo>
                    <a:pt x="2059473" y="0"/>
                  </a:lnTo>
                  <a:cubicBezTo>
                    <a:pt x="2081218" y="0"/>
                    <a:pt x="2098846" y="17628"/>
                    <a:pt x="2098846" y="39373"/>
                  </a:cubicBezTo>
                  <a:lnTo>
                    <a:pt x="2098846" y="140403"/>
                  </a:lnTo>
                  <a:cubicBezTo>
                    <a:pt x="2098846" y="162148"/>
                    <a:pt x="2081218" y="179776"/>
                    <a:pt x="2059473" y="179776"/>
                  </a:cubicBezTo>
                  <a:lnTo>
                    <a:pt x="39373" y="179776"/>
                  </a:lnTo>
                  <a:cubicBezTo>
                    <a:pt x="17628" y="179776"/>
                    <a:pt x="0" y="162148"/>
                    <a:pt x="0" y="140403"/>
                  </a:cubicBezTo>
                  <a:lnTo>
                    <a:pt x="0" y="39373"/>
                  </a:lnTo>
                  <a:cubicBezTo>
                    <a:pt x="0" y="17628"/>
                    <a:pt x="17628" y="0"/>
                    <a:pt x="39373" y="0"/>
                  </a:cubicBezTo>
                  <a:close/>
                </a:path>
              </a:pathLst>
            </a:custGeom>
            <a:solidFill>
              <a:srgbClr val="0B6197"/>
            </a:solidFill>
            <a:ln w="28575" cap="rnd">
              <a:solidFill>
                <a:srgbClr val="F6F8F7"/>
              </a:solidFill>
              <a:prstDash val="solid"/>
              <a:round/>
            </a:ln>
          </p:spPr>
          <p:txBody>
            <a:bodyPr/>
            <a:lstStyle/>
            <a:p>
              <a:endParaRPr lang="en-US"/>
            </a:p>
          </p:txBody>
        </p:sp>
        <p:sp>
          <p:nvSpPr>
            <p:cNvPr id="23" name="TextBox 23"/>
            <p:cNvSpPr txBox="1"/>
            <p:nvPr/>
          </p:nvSpPr>
          <p:spPr>
            <a:xfrm>
              <a:off x="0" y="-85725"/>
              <a:ext cx="2098846" cy="265501"/>
            </a:xfrm>
            <a:prstGeom prst="rect">
              <a:avLst/>
            </a:prstGeom>
          </p:spPr>
          <p:txBody>
            <a:bodyPr lIns="50800" tIns="50800" rIns="50800" bIns="50800" rtlCol="0" anchor="ctr"/>
            <a:lstStyle/>
            <a:p>
              <a:pPr algn="ctr">
                <a:lnSpc>
                  <a:spcPts val="2800"/>
                </a:lnSpc>
              </a:pPr>
              <a:endParaRPr/>
            </a:p>
          </p:txBody>
        </p:sp>
      </p:grpSp>
      <p:sp>
        <p:nvSpPr>
          <p:cNvPr id="24" name="Freeform 24"/>
          <p:cNvSpPr/>
          <p:nvPr/>
        </p:nvSpPr>
        <p:spPr>
          <a:xfrm>
            <a:off x="1250298" y="6742919"/>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TextBox 25"/>
          <p:cNvSpPr txBox="1"/>
          <p:nvPr/>
        </p:nvSpPr>
        <p:spPr>
          <a:xfrm>
            <a:off x="1003394" y="1580858"/>
            <a:ext cx="10180178"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Seratonin Syndrome</a:t>
            </a:r>
          </a:p>
        </p:txBody>
      </p:sp>
      <p:sp>
        <p:nvSpPr>
          <p:cNvPr id="26" name="TextBox 26"/>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27" name="TextBox 27"/>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28" name="TextBox 28"/>
          <p:cNvSpPr txBox="1"/>
          <p:nvPr/>
        </p:nvSpPr>
        <p:spPr>
          <a:xfrm>
            <a:off x="1851740" y="4439332"/>
            <a:ext cx="764555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Altered mental status - confusion, hearing voices </a:t>
            </a:r>
          </a:p>
        </p:txBody>
      </p:sp>
      <p:sp>
        <p:nvSpPr>
          <p:cNvPr id="29" name="TextBox 29"/>
          <p:cNvSpPr txBox="1"/>
          <p:nvPr/>
        </p:nvSpPr>
        <p:spPr>
          <a:xfrm>
            <a:off x="1851740" y="5563462"/>
            <a:ext cx="5283896"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Fever</a:t>
            </a:r>
          </a:p>
        </p:txBody>
      </p:sp>
      <p:sp>
        <p:nvSpPr>
          <p:cNvPr id="30" name="TextBox 30"/>
          <p:cNvSpPr txBox="1"/>
          <p:nvPr/>
        </p:nvSpPr>
        <p:spPr>
          <a:xfrm>
            <a:off x="1851740" y="6687592"/>
            <a:ext cx="1011816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Neuromuscular - “burning and pinching in arms and legs”</a:t>
            </a:r>
          </a:p>
        </p:txBody>
      </p:sp>
      <p:sp>
        <p:nvSpPr>
          <p:cNvPr id="31" name="TextBox 31"/>
          <p:cNvSpPr txBox="1"/>
          <p:nvPr/>
        </p:nvSpPr>
        <p:spPr>
          <a:xfrm>
            <a:off x="1292818" y="7864836"/>
            <a:ext cx="3967375" cy="902148"/>
          </a:xfrm>
          <a:prstGeom prst="rect">
            <a:avLst/>
          </a:prstGeom>
        </p:spPr>
        <p:txBody>
          <a:bodyPr lIns="0" tIns="0" rIns="0" bIns="0" rtlCol="0" anchor="t">
            <a:spAutoFit/>
          </a:bodyPr>
          <a:lstStyle/>
          <a:p>
            <a:pPr algn="l">
              <a:lnSpc>
                <a:spcPts val="3454"/>
              </a:lnSpc>
            </a:pPr>
            <a:r>
              <a:rPr lang="en-US" sz="2467">
                <a:solidFill>
                  <a:srgbClr val="F6F8F7"/>
                </a:solidFill>
                <a:latin typeface="Avenir"/>
                <a:ea typeface="Avenir"/>
                <a:cs typeface="Avenir"/>
                <a:sym typeface="Avenir"/>
              </a:rPr>
              <a:t>Fluoxetine discontinued fever resolved 2 days later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771525" y="4087498"/>
            <a:ext cx="5216822" cy="4854203"/>
            <a:chOff x="0" y="0"/>
            <a:chExt cx="1373978" cy="1278473"/>
          </a:xfrm>
        </p:grpSpPr>
        <p:sp>
          <p:nvSpPr>
            <p:cNvPr id="5" name="Freeform 5"/>
            <p:cNvSpPr/>
            <p:nvPr/>
          </p:nvSpPr>
          <p:spPr>
            <a:xfrm>
              <a:off x="0" y="0"/>
              <a:ext cx="1373978" cy="1278473"/>
            </a:xfrm>
            <a:custGeom>
              <a:avLst/>
              <a:gdLst/>
              <a:ahLst/>
              <a:cxnLst/>
              <a:rect l="l" t="t" r="r" b="b"/>
              <a:pathLst>
                <a:path w="1373978" h="1278473">
                  <a:moveTo>
                    <a:pt x="74201" y="0"/>
                  </a:moveTo>
                  <a:lnTo>
                    <a:pt x="1299776" y="0"/>
                  </a:lnTo>
                  <a:cubicBezTo>
                    <a:pt x="1340757" y="0"/>
                    <a:pt x="1373978" y="33221"/>
                    <a:pt x="1373978" y="74201"/>
                  </a:cubicBezTo>
                  <a:lnTo>
                    <a:pt x="1373978" y="1204272"/>
                  </a:lnTo>
                  <a:cubicBezTo>
                    <a:pt x="1373978" y="1245252"/>
                    <a:pt x="1340757" y="1278473"/>
                    <a:pt x="1299776" y="1278473"/>
                  </a:cubicBezTo>
                  <a:lnTo>
                    <a:pt x="74201" y="1278473"/>
                  </a:lnTo>
                  <a:cubicBezTo>
                    <a:pt x="54522" y="1278473"/>
                    <a:pt x="35649" y="1270656"/>
                    <a:pt x="21733" y="1256740"/>
                  </a:cubicBezTo>
                  <a:cubicBezTo>
                    <a:pt x="7818" y="1242825"/>
                    <a:pt x="0" y="1223951"/>
                    <a:pt x="0" y="1204272"/>
                  </a:cubicBezTo>
                  <a:lnTo>
                    <a:pt x="0" y="74201"/>
                  </a:lnTo>
                  <a:cubicBezTo>
                    <a:pt x="0" y="33221"/>
                    <a:pt x="33221" y="0"/>
                    <a:pt x="74201" y="0"/>
                  </a:cubicBezTo>
                  <a:close/>
                </a:path>
              </a:pathLst>
            </a:custGeom>
            <a:solidFill>
              <a:srgbClr val="0B6197"/>
            </a:solidFill>
            <a:ln w="28575" cap="rnd">
              <a:solidFill>
                <a:srgbClr val="F6F8F7"/>
              </a:solidFill>
              <a:prstDash val="solid"/>
              <a:round/>
            </a:ln>
          </p:spPr>
          <p:txBody>
            <a:bodyPr/>
            <a:lstStyle/>
            <a:p>
              <a:endParaRPr lang="en-US"/>
            </a:p>
          </p:txBody>
        </p:sp>
        <p:sp>
          <p:nvSpPr>
            <p:cNvPr id="6" name="TextBox 6"/>
            <p:cNvSpPr txBox="1"/>
            <p:nvPr/>
          </p:nvSpPr>
          <p:spPr>
            <a:xfrm>
              <a:off x="0" y="-85725"/>
              <a:ext cx="1373978" cy="1364198"/>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1512328" y="4330966"/>
            <a:ext cx="3735217" cy="4610735"/>
          </a:xfrm>
          <a:prstGeom prst="rect">
            <a:avLst/>
          </a:prstGeom>
        </p:spPr>
        <p:txBody>
          <a:bodyPr lIns="0" tIns="0" rIns="0" bIns="0" rtlCol="0" anchor="t">
            <a:spAutoFit/>
          </a:bodyPr>
          <a:lstStyle/>
          <a:p>
            <a:pPr algn="ctr">
              <a:lnSpc>
                <a:spcPts val="3640"/>
              </a:lnSpc>
            </a:pPr>
            <a:r>
              <a:rPr lang="en-US" sz="2600">
                <a:solidFill>
                  <a:srgbClr val="F6F8F7"/>
                </a:solidFill>
                <a:latin typeface="Avenir"/>
                <a:ea typeface="Avenir"/>
                <a:cs typeface="Avenir"/>
                <a:sym typeface="Avenir"/>
              </a:rPr>
              <a:t>Worsening of outbursts when he doesn’t get his way or told not to do something “multiple times a day lasting 30-40 minutes (ODD? (guanfacine/clonidine) impulse control- (dopamine)</a:t>
            </a:r>
          </a:p>
          <a:p>
            <a:pPr algn="ctr">
              <a:lnSpc>
                <a:spcPts val="3640"/>
              </a:lnSpc>
            </a:pPr>
            <a:endParaRPr lang="en-US" sz="2600">
              <a:solidFill>
                <a:srgbClr val="F6F8F7"/>
              </a:solidFill>
              <a:latin typeface="Avenir"/>
              <a:ea typeface="Avenir"/>
              <a:cs typeface="Avenir"/>
              <a:sym typeface="Avenir"/>
            </a:endParaRPr>
          </a:p>
        </p:txBody>
      </p:sp>
      <p:sp>
        <p:nvSpPr>
          <p:cNvPr id="10" name="TextBox 10"/>
          <p:cNvSpPr txBox="1"/>
          <p:nvPr/>
        </p:nvSpPr>
        <p:spPr>
          <a:xfrm>
            <a:off x="771525" y="1857216"/>
            <a:ext cx="14485279" cy="1301754"/>
          </a:xfrm>
          <a:prstGeom prst="rect">
            <a:avLst/>
          </a:prstGeom>
        </p:spPr>
        <p:txBody>
          <a:bodyPr lIns="0" tIns="0" rIns="0" bIns="0" rtlCol="0" anchor="t">
            <a:spAutoFit/>
          </a:bodyPr>
          <a:lstStyle/>
          <a:p>
            <a:pPr algn="just">
              <a:lnSpc>
                <a:spcPts val="8800"/>
              </a:lnSpc>
            </a:pPr>
            <a:r>
              <a:rPr lang="en-US" sz="8000">
                <a:solidFill>
                  <a:srgbClr val="0B6197"/>
                </a:solidFill>
                <a:latin typeface="Avenir"/>
                <a:ea typeface="Avenir"/>
                <a:cs typeface="Avenir"/>
                <a:sym typeface="Avenir"/>
              </a:rPr>
              <a:t>New/Worsening Symptoms</a:t>
            </a:r>
          </a:p>
        </p:txBody>
      </p:sp>
      <p:grpSp>
        <p:nvGrpSpPr>
          <p:cNvPr id="11" name="Group 11"/>
          <p:cNvGrpSpPr/>
          <p:nvPr/>
        </p:nvGrpSpPr>
        <p:grpSpPr>
          <a:xfrm>
            <a:off x="6278414" y="4087498"/>
            <a:ext cx="5216822" cy="4854203"/>
            <a:chOff x="0" y="0"/>
            <a:chExt cx="1373978" cy="1278473"/>
          </a:xfrm>
        </p:grpSpPr>
        <p:sp>
          <p:nvSpPr>
            <p:cNvPr id="12" name="Freeform 12"/>
            <p:cNvSpPr/>
            <p:nvPr/>
          </p:nvSpPr>
          <p:spPr>
            <a:xfrm>
              <a:off x="0" y="0"/>
              <a:ext cx="1373978" cy="1278473"/>
            </a:xfrm>
            <a:custGeom>
              <a:avLst/>
              <a:gdLst/>
              <a:ahLst/>
              <a:cxnLst/>
              <a:rect l="l" t="t" r="r" b="b"/>
              <a:pathLst>
                <a:path w="1373978" h="1278473">
                  <a:moveTo>
                    <a:pt x="74201" y="0"/>
                  </a:moveTo>
                  <a:lnTo>
                    <a:pt x="1299776" y="0"/>
                  </a:lnTo>
                  <a:cubicBezTo>
                    <a:pt x="1340757" y="0"/>
                    <a:pt x="1373978" y="33221"/>
                    <a:pt x="1373978" y="74201"/>
                  </a:cubicBezTo>
                  <a:lnTo>
                    <a:pt x="1373978" y="1204272"/>
                  </a:lnTo>
                  <a:cubicBezTo>
                    <a:pt x="1373978" y="1245252"/>
                    <a:pt x="1340757" y="1278473"/>
                    <a:pt x="1299776" y="1278473"/>
                  </a:cubicBezTo>
                  <a:lnTo>
                    <a:pt x="74201" y="1278473"/>
                  </a:lnTo>
                  <a:cubicBezTo>
                    <a:pt x="54522" y="1278473"/>
                    <a:pt x="35649" y="1270656"/>
                    <a:pt x="21733" y="1256740"/>
                  </a:cubicBezTo>
                  <a:cubicBezTo>
                    <a:pt x="7818" y="1242825"/>
                    <a:pt x="0" y="1223951"/>
                    <a:pt x="0" y="1204272"/>
                  </a:cubicBezTo>
                  <a:lnTo>
                    <a:pt x="0" y="74201"/>
                  </a:lnTo>
                  <a:cubicBezTo>
                    <a:pt x="0" y="33221"/>
                    <a:pt x="33221" y="0"/>
                    <a:pt x="74201" y="0"/>
                  </a:cubicBezTo>
                  <a:close/>
                </a:path>
              </a:pathLst>
            </a:custGeom>
            <a:solidFill>
              <a:srgbClr val="348DDB"/>
            </a:solidFill>
            <a:ln w="28575" cap="rnd">
              <a:solidFill>
                <a:srgbClr val="F6F8F7"/>
              </a:solidFill>
              <a:prstDash val="solid"/>
              <a:round/>
            </a:ln>
          </p:spPr>
          <p:txBody>
            <a:bodyPr/>
            <a:lstStyle/>
            <a:p>
              <a:endParaRPr lang="en-US"/>
            </a:p>
          </p:txBody>
        </p:sp>
        <p:sp>
          <p:nvSpPr>
            <p:cNvPr id="13" name="TextBox 13"/>
            <p:cNvSpPr txBox="1"/>
            <p:nvPr/>
          </p:nvSpPr>
          <p:spPr>
            <a:xfrm>
              <a:off x="0" y="-85725"/>
              <a:ext cx="1373978" cy="1364198"/>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2042478" y="4087498"/>
            <a:ext cx="5216822" cy="4854203"/>
            <a:chOff x="0" y="0"/>
            <a:chExt cx="1373978" cy="1278473"/>
          </a:xfrm>
        </p:grpSpPr>
        <p:sp>
          <p:nvSpPr>
            <p:cNvPr id="15" name="Freeform 15"/>
            <p:cNvSpPr/>
            <p:nvPr/>
          </p:nvSpPr>
          <p:spPr>
            <a:xfrm>
              <a:off x="0" y="0"/>
              <a:ext cx="1373978" cy="1278473"/>
            </a:xfrm>
            <a:custGeom>
              <a:avLst/>
              <a:gdLst/>
              <a:ahLst/>
              <a:cxnLst/>
              <a:rect l="l" t="t" r="r" b="b"/>
              <a:pathLst>
                <a:path w="1373978" h="1278473">
                  <a:moveTo>
                    <a:pt x="74201" y="0"/>
                  </a:moveTo>
                  <a:lnTo>
                    <a:pt x="1299776" y="0"/>
                  </a:lnTo>
                  <a:cubicBezTo>
                    <a:pt x="1340757" y="0"/>
                    <a:pt x="1373978" y="33221"/>
                    <a:pt x="1373978" y="74201"/>
                  </a:cubicBezTo>
                  <a:lnTo>
                    <a:pt x="1373978" y="1204272"/>
                  </a:lnTo>
                  <a:cubicBezTo>
                    <a:pt x="1373978" y="1245252"/>
                    <a:pt x="1340757" y="1278473"/>
                    <a:pt x="1299776" y="1278473"/>
                  </a:cubicBezTo>
                  <a:lnTo>
                    <a:pt x="74201" y="1278473"/>
                  </a:lnTo>
                  <a:cubicBezTo>
                    <a:pt x="54522" y="1278473"/>
                    <a:pt x="35649" y="1270656"/>
                    <a:pt x="21733" y="1256740"/>
                  </a:cubicBezTo>
                  <a:cubicBezTo>
                    <a:pt x="7818" y="1242825"/>
                    <a:pt x="0" y="1223951"/>
                    <a:pt x="0" y="1204272"/>
                  </a:cubicBezTo>
                  <a:lnTo>
                    <a:pt x="0" y="74201"/>
                  </a:lnTo>
                  <a:cubicBezTo>
                    <a:pt x="0" y="33221"/>
                    <a:pt x="33221" y="0"/>
                    <a:pt x="74201" y="0"/>
                  </a:cubicBezTo>
                  <a:close/>
                </a:path>
              </a:pathLst>
            </a:custGeom>
            <a:solidFill>
              <a:srgbClr val="0B6197"/>
            </a:solidFill>
            <a:ln w="28575" cap="rnd">
              <a:solidFill>
                <a:srgbClr val="F6F8F7"/>
              </a:solidFill>
              <a:prstDash val="solid"/>
              <a:round/>
            </a:ln>
          </p:spPr>
          <p:txBody>
            <a:bodyPr/>
            <a:lstStyle/>
            <a:p>
              <a:endParaRPr lang="en-US"/>
            </a:p>
          </p:txBody>
        </p:sp>
        <p:sp>
          <p:nvSpPr>
            <p:cNvPr id="16" name="TextBox 16"/>
            <p:cNvSpPr txBox="1"/>
            <p:nvPr/>
          </p:nvSpPr>
          <p:spPr>
            <a:xfrm>
              <a:off x="0" y="-85725"/>
              <a:ext cx="1373978" cy="1364198"/>
            </a:xfrm>
            <a:prstGeom prst="rect">
              <a:avLst/>
            </a:prstGeom>
          </p:spPr>
          <p:txBody>
            <a:bodyPr lIns="50800" tIns="50800" rIns="50800" bIns="50800" rtlCol="0" anchor="ctr"/>
            <a:lstStyle/>
            <a:p>
              <a:pPr algn="ctr">
                <a:lnSpc>
                  <a:spcPts val="2800"/>
                </a:lnSpc>
              </a:pPr>
              <a:endParaRPr/>
            </a:p>
          </p:txBody>
        </p:sp>
      </p:grpSp>
      <p:sp>
        <p:nvSpPr>
          <p:cNvPr id="17" name="TextBox 17"/>
          <p:cNvSpPr txBox="1"/>
          <p:nvPr/>
        </p:nvSpPr>
        <p:spPr>
          <a:xfrm>
            <a:off x="7019217" y="5702566"/>
            <a:ext cx="3735217" cy="1867535"/>
          </a:xfrm>
          <a:prstGeom prst="rect">
            <a:avLst/>
          </a:prstGeom>
        </p:spPr>
        <p:txBody>
          <a:bodyPr lIns="0" tIns="0" rIns="0" bIns="0" rtlCol="0" anchor="t">
            <a:spAutoFit/>
          </a:bodyPr>
          <a:lstStyle/>
          <a:p>
            <a:pPr algn="ctr">
              <a:lnSpc>
                <a:spcPts val="3640"/>
              </a:lnSpc>
            </a:pPr>
            <a:r>
              <a:rPr lang="en-US" sz="2600">
                <a:solidFill>
                  <a:srgbClr val="F6F8F7"/>
                </a:solidFill>
                <a:latin typeface="Avenir"/>
                <a:ea typeface="Avenir"/>
                <a:cs typeface="Avenir"/>
                <a:sym typeface="Avenir"/>
              </a:rPr>
              <a:t>Mom believes he has anxiety r/t fathersdeployment</a:t>
            </a:r>
          </a:p>
          <a:p>
            <a:pPr algn="ctr">
              <a:lnSpc>
                <a:spcPts val="3640"/>
              </a:lnSpc>
            </a:pPr>
            <a:endParaRPr lang="en-US" sz="2600">
              <a:solidFill>
                <a:srgbClr val="F6F8F7"/>
              </a:solidFill>
              <a:latin typeface="Avenir"/>
              <a:ea typeface="Avenir"/>
              <a:cs typeface="Avenir"/>
              <a:sym typeface="Avenir"/>
            </a:endParaRPr>
          </a:p>
        </p:txBody>
      </p:sp>
      <p:sp>
        <p:nvSpPr>
          <p:cNvPr id="18" name="TextBox 18"/>
          <p:cNvSpPr txBox="1"/>
          <p:nvPr/>
        </p:nvSpPr>
        <p:spPr>
          <a:xfrm>
            <a:off x="12783281" y="5757044"/>
            <a:ext cx="3735217" cy="1410335"/>
          </a:xfrm>
          <a:prstGeom prst="rect">
            <a:avLst/>
          </a:prstGeom>
        </p:spPr>
        <p:txBody>
          <a:bodyPr lIns="0" tIns="0" rIns="0" bIns="0" rtlCol="0" anchor="t">
            <a:spAutoFit/>
          </a:bodyPr>
          <a:lstStyle/>
          <a:p>
            <a:pPr algn="ctr">
              <a:lnSpc>
                <a:spcPts val="3640"/>
              </a:lnSpc>
            </a:pPr>
            <a:r>
              <a:rPr lang="en-US" sz="2600">
                <a:solidFill>
                  <a:srgbClr val="F6F8F7"/>
                </a:solidFill>
                <a:latin typeface="Avenir"/>
                <a:ea typeface="Avenir"/>
                <a:cs typeface="Avenir"/>
                <a:sym typeface="Avenir"/>
              </a:rPr>
              <a:t>Start buspirone 2.5mg po daily - anxiety, impulsive bx</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8173225" y="1460390"/>
            <a:ext cx="8760751" cy="2195643"/>
            <a:chOff x="0" y="0"/>
            <a:chExt cx="2307358" cy="578276"/>
          </a:xfrm>
        </p:grpSpPr>
        <p:sp>
          <p:nvSpPr>
            <p:cNvPr id="5" name="Freeform 5"/>
            <p:cNvSpPr/>
            <p:nvPr/>
          </p:nvSpPr>
          <p:spPr>
            <a:xfrm>
              <a:off x="0" y="0"/>
              <a:ext cx="2307358" cy="578276"/>
            </a:xfrm>
            <a:custGeom>
              <a:avLst/>
              <a:gdLst/>
              <a:ahLst/>
              <a:cxnLst/>
              <a:rect l="l" t="t" r="r" b="b"/>
              <a:pathLst>
                <a:path w="2307358" h="578276">
                  <a:moveTo>
                    <a:pt x="44185" y="0"/>
                  </a:moveTo>
                  <a:lnTo>
                    <a:pt x="2263173" y="0"/>
                  </a:lnTo>
                  <a:cubicBezTo>
                    <a:pt x="2274892" y="0"/>
                    <a:pt x="2286130" y="4655"/>
                    <a:pt x="2294417" y="12942"/>
                  </a:cubicBezTo>
                  <a:cubicBezTo>
                    <a:pt x="2302703" y="21228"/>
                    <a:pt x="2307358" y="32467"/>
                    <a:pt x="2307358" y="44185"/>
                  </a:cubicBezTo>
                  <a:lnTo>
                    <a:pt x="2307358" y="534091"/>
                  </a:lnTo>
                  <a:cubicBezTo>
                    <a:pt x="2307358" y="558494"/>
                    <a:pt x="2287576" y="578276"/>
                    <a:pt x="2263173" y="578276"/>
                  </a:cubicBezTo>
                  <a:lnTo>
                    <a:pt x="44185" y="578276"/>
                  </a:lnTo>
                  <a:cubicBezTo>
                    <a:pt x="32467" y="578276"/>
                    <a:pt x="21228" y="573621"/>
                    <a:pt x="12942" y="565335"/>
                  </a:cubicBezTo>
                  <a:cubicBezTo>
                    <a:pt x="4655" y="557048"/>
                    <a:pt x="0" y="545810"/>
                    <a:pt x="0" y="534091"/>
                  </a:cubicBezTo>
                  <a:lnTo>
                    <a:pt x="0" y="44185"/>
                  </a:lnTo>
                  <a:cubicBezTo>
                    <a:pt x="0" y="19782"/>
                    <a:pt x="19782" y="0"/>
                    <a:pt x="44185" y="0"/>
                  </a:cubicBezTo>
                  <a:close/>
                </a:path>
              </a:pathLst>
            </a:custGeom>
            <a:solidFill>
              <a:srgbClr val="348DDB"/>
            </a:solidFill>
          </p:spPr>
          <p:txBody>
            <a:bodyPr/>
            <a:lstStyle/>
            <a:p>
              <a:endParaRPr lang="en-US"/>
            </a:p>
          </p:txBody>
        </p:sp>
        <p:sp>
          <p:nvSpPr>
            <p:cNvPr id="6" name="TextBox 6"/>
            <p:cNvSpPr txBox="1"/>
            <p:nvPr/>
          </p:nvSpPr>
          <p:spPr>
            <a:xfrm>
              <a:off x="0" y="-85725"/>
              <a:ext cx="2307358" cy="664001"/>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8173225" y="4556451"/>
            <a:ext cx="7733214" cy="5384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Fever of 104</a:t>
            </a:r>
          </a:p>
        </p:txBody>
      </p:sp>
      <p:grpSp>
        <p:nvGrpSpPr>
          <p:cNvPr id="8" name="Group 8"/>
          <p:cNvGrpSpPr/>
          <p:nvPr/>
        </p:nvGrpSpPr>
        <p:grpSpPr>
          <a:xfrm>
            <a:off x="8173225" y="3882437"/>
            <a:ext cx="8760751" cy="6156666"/>
            <a:chOff x="0" y="0"/>
            <a:chExt cx="11681002" cy="8208888"/>
          </a:xfrm>
        </p:grpSpPr>
        <p:grpSp>
          <p:nvGrpSpPr>
            <p:cNvPr id="9" name="Group 9"/>
            <p:cNvGrpSpPr/>
            <p:nvPr/>
          </p:nvGrpSpPr>
          <p:grpSpPr>
            <a:xfrm>
              <a:off x="0" y="0"/>
              <a:ext cx="11681002" cy="7928322"/>
              <a:chOff x="0" y="0"/>
              <a:chExt cx="2307358" cy="1566088"/>
            </a:xfrm>
          </p:grpSpPr>
          <p:sp>
            <p:nvSpPr>
              <p:cNvPr id="10" name="Freeform 10"/>
              <p:cNvSpPr/>
              <p:nvPr/>
            </p:nvSpPr>
            <p:spPr>
              <a:xfrm>
                <a:off x="0" y="0"/>
                <a:ext cx="2307358" cy="1566088"/>
              </a:xfrm>
              <a:custGeom>
                <a:avLst/>
                <a:gdLst/>
                <a:ahLst/>
                <a:cxnLst/>
                <a:rect l="l" t="t" r="r" b="b"/>
                <a:pathLst>
                  <a:path w="2307358" h="1566088">
                    <a:moveTo>
                      <a:pt x="44185" y="0"/>
                    </a:moveTo>
                    <a:lnTo>
                      <a:pt x="2263173" y="0"/>
                    </a:lnTo>
                    <a:cubicBezTo>
                      <a:pt x="2274892" y="0"/>
                      <a:pt x="2286130" y="4655"/>
                      <a:pt x="2294417" y="12942"/>
                    </a:cubicBezTo>
                    <a:cubicBezTo>
                      <a:pt x="2302703" y="21228"/>
                      <a:pt x="2307358" y="32467"/>
                      <a:pt x="2307358" y="44185"/>
                    </a:cubicBezTo>
                    <a:lnTo>
                      <a:pt x="2307358" y="1521903"/>
                    </a:lnTo>
                    <a:cubicBezTo>
                      <a:pt x="2307358" y="1546306"/>
                      <a:pt x="2287576" y="1566088"/>
                      <a:pt x="2263173" y="1566088"/>
                    </a:cubicBezTo>
                    <a:lnTo>
                      <a:pt x="44185" y="1566088"/>
                    </a:lnTo>
                    <a:cubicBezTo>
                      <a:pt x="19782" y="1566088"/>
                      <a:pt x="0" y="1546306"/>
                      <a:pt x="0" y="1521903"/>
                    </a:cubicBezTo>
                    <a:lnTo>
                      <a:pt x="0" y="44185"/>
                    </a:lnTo>
                    <a:cubicBezTo>
                      <a:pt x="0" y="19782"/>
                      <a:pt x="19782" y="0"/>
                      <a:pt x="44185" y="0"/>
                    </a:cubicBezTo>
                    <a:close/>
                  </a:path>
                </a:pathLst>
              </a:custGeom>
              <a:solidFill>
                <a:srgbClr val="0B6197"/>
              </a:solidFill>
            </p:spPr>
            <p:txBody>
              <a:bodyPr/>
              <a:lstStyle/>
              <a:p>
                <a:endParaRPr lang="en-US"/>
              </a:p>
            </p:txBody>
          </p:sp>
          <p:sp>
            <p:nvSpPr>
              <p:cNvPr id="11" name="TextBox 11"/>
              <p:cNvSpPr txBox="1"/>
              <p:nvPr/>
            </p:nvSpPr>
            <p:spPr>
              <a:xfrm>
                <a:off x="0" y="-85725"/>
                <a:ext cx="2307358" cy="1651813"/>
              </a:xfrm>
              <a:prstGeom prst="rect">
                <a:avLst/>
              </a:prstGeom>
            </p:spPr>
            <p:txBody>
              <a:bodyPr lIns="50800" tIns="50800" rIns="50800" bIns="50800" rtlCol="0" anchor="ctr"/>
              <a:lstStyle/>
              <a:p>
                <a:pPr algn="ctr">
                  <a:lnSpc>
                    <a:spcPts val="2800"/>
                  </a:lnSpc>
                </a:pPr>
                <a:endParaRPr/>
              </a:p>
            </p:txBody>
          </p:sp>
        </p:grpSp>
        <p:sp>
          <p:nvSpPr>
            <p:cNvPr id="12" name="TextBox 12"/>
            <p:cNvSpPr txBox="1"/>
            <p:nvPr/>
          </p:nvSpPr>
          <p:spPr>
            <a:xfrm>
              <a:off x="860602" y="264615"/>
              <a:ext cx="10007020" cy="7944273"/>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Continues to have emotional episodes involving verbal outbursts (yelling, screaming) and posturing (holding up his fist). These outbursts seem to be related to disruptions in routines, per dad. His parents report they had an initial visit with a neuropsychologist and need to follow up. Pt has an appointment with therapist tomorrow, at which point we will obtain height, weight, BP, HR, and initiate genetic test. </a:t>
              </a:r>
            </a:p>
            <a:p>
              <a:pPr algn="ctr">
                <a:lnSpc>
                  <a:spcPts val="3919"/>
                </a:lnSpc>
              </a:pPr>
              <a:endParaRPr lang="en-US" sz="2799" b="1">
                <a:solidFill>
                  <a:srgbClr val="F6F8F7"/>
                </a:solidFill>
                <a:latin typeface="Avenir Bold"/>
                <a:ea typeface="Avenir Bold"/>
                <a:cs typeface="Avenir Bold"/>
                <a:sym typeface="Avenir Bold"/>
              </a:endParaRPr>
            </a:p>
          </p:txBody>
        </p:sp>
      </p:grpSp>
      <p:grpSp>
        <p:nvGrpSpPr>
          <p:cNvPr id="13" name="Group 13"/>
          <p:cNvGrpSpPr/>
          <p:nvPr/>
        </p:nvGrpSpPr>
        <p:grpSpPr>
          <a:xfrm>
            <a:off x="-2002196" y="4670751"/>
            <a:ext cx="9301008" cy="6026357"/>
            <a:chOff x="0" y="0"/>
            <a:chExt cx="2449648" cy="1587189"/>
          </a:xfrm>
        </p:grpSpPr>
        <p:sp>
          <p:nvSpPr>
            <p:cNvPr id="14" name="Freeform 14"/>
            <p:cNvSpPr/>
            <p:nvPr/>
          </p:nvSpPr>
          <p:spPr>
            <a:xfrm>
              <a:off x="0" y="0"/>
              <a:ext cx="2449648" cy="1587189"/>
            </a:xfrm>
            <a:custGeom>
              <a:avLst/>
              <a:gdLst/>
              <a:ahLst/>
              <a:cxnLst/>
              <a:rect l="l" t="t" r="r" b="b"/>
              <a:pathLst>
                <a:path w="2449648" h="1587189">
                  <a:moveTo>
                    <a:pt x="41619" y="0"/>
                  </a:moveTo>
                  <a:lnTo>
                    <a:pt x="2408029" y="0"/>
                  </a:lnTo>
                  <a:cubicBezTo>
                    <a:pt x="2431015" y="0"/>
                    <a:pt x="2449648" y="18633"/>
                    <a:pt x="2449648" y="41619"/>
                  </a:cubicBezTo>
                  <a:lnTo>
                    <a:pt x="2449648" y="1545570"/>
                  </a:lnTo>
                  <a:cubicBezTo>
                    <a:pt x="2449648" y="1556608"/>
                    <a:pt x="2445263" y="1567194"/>
                    <a:pt x="2437458" y="1574999"/>
                  </a:cubicBezTo>
                  <a:cubicBezTo>
                    <a:pt x="2429653" y="1582804"/>
                    <a:pt x="2419067" y="1587189"/>
                    <a:pt x="2408029" y="1587189"/>
                  </a:cubicBezTo>
                  <a:lnTo>
                    <a:pt x="41619" y="1587189"/>
                  </a:lnTo>
                  <a:cubicBezTo>
                    <a:pt x="30581" y="1587189"/>
                    <a:pt x="19995" y="1582804"/>
                    <a:pt x="12190" y="1574999"/>
                  </a:cubicBezTo>
                  <a:cubicBezTo>
                    <a:pt x="4385" y="1567194"/>
                    <a:pt x="0" y="1556608"/>
                    <a:pt x="0" y="1545570"/>
                  </a:cubicBezTo>
                  <a:lnTo>
                    <a:pt x="0" y="41619"/>
                  </a:lnTo>
                  <a:cubicBezTo>
                    <a:pt x="0" y="30581"/>
                    <a:pt x="4385" y="19995"/>
                    <a:pt x="12190" y="12190"/>
                  </a:cubicBezTo>
                  <a:cubicBezTo>
                    <a:pt x="19995" y="4385"/>
                    <a:pt x="30581" y="0"/>
                    <a:pt x="41619" y="0"/>
                  </a:cubicBezTo>
                  <a:close/>
                </a:path>
              </a:pathLst>
            </a:custGeom>
            <a:solidFill>
              <a:srgbClr val="348DDB"/>
            </a:solidFill>
          </p:spPr>
          <p:txBody>
            <a:bodyPr/>
            <a:lstStyle/>
            <a:p>
              <a:endParaRPr lang="en-US"/>
            </a:p>
          </p:txBody>
        </p:sp>
        <p:sp>
          <p:nvSpPr>
            <p:cNvPr id="15" name="TextBox 15"/>
            <p:cNvSpPr txBox="1"/>
            <p:nvPr/>
          </p:nvSpPr>
          <p:spPr>
            <a:xfrm>
              <a:off x="0" y="-85725"/>
              <a:ext cx="2449648" cy="1672914"/>
            </a:xfrm>
            <a:prstGeom prst="rect">
              <a:avLst/>
            </a:prstGeom>
          </p:spPr>
          <p:txBody>
            <a:bodyPr lIns="50800" tIns="50800" rIns="50800" bIns="50800" rtlCol="0" anchor="ctr"/>
            <a:lstStyle/>
            <a:p>
              <a:pPr algn="ctr">
                <a:lnSpc>
                  <a:spcPts val="2800"/>
                </a:lnSpc>
              </a:pPr>
              <a:endParaRPr/>
            </a:p>
          </p:txBody>
        </p:sp>
      </p:grpSp>
      <p:sp>
        <p:nvSpPr>
          <p:cNvPr id="16" name="Freeform 16"/>
          <p:cNvSpPr/>
          <p:nvPr/>
        </p:nvSpPr>
        <p:spPr>
          <a:xfrm>
            <a:off x="-2002196" y="5143500"/>
            <a:ext cx="8335622" cy="5553608"/>
          </a:xfrm>
          <a:custGeom>
            <a:avLst/>
            <a:gdLst/>
            <a:ahLst/>
            <a:cxnLst/>
            <a:rect l="l" t="t" r="r" b="b"/>
            <a:pathLst>
              <a:path w="8335622" h="5553608">
                <a:moveTo>
                  <a:pt x="0" y="0"/>
                </a:moveTo>
                <a:lnTo>
                  <a:pt x="8335622" y="0"/>
                </a:lnTo>
                <a:lnTo>
                  <a:pt x="8335622" y="5553608"/>
                </a:lnTo>
                <a:lnTo>
                  <a:pt x="0" y="5553608"/>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8" name="TextBox 1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19" name="TextBox 19"/>
          <p:cNvSpPr txBox="1"/>
          <p:nvPr/>
        </p:nvSpPr>
        <p:spPr>
          <a:xfrm>
            <a:off x="727612" y="1612896"/>
            <a:ext cx="6571199" cy="2416179"/>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One Month Follow Up</a:t>
            </a:r>
          </a:p>
        </p:txBody>
      </p:sp>
      <p:sp>
        <p:nvSpPr>
          <p:cNvPr id="20" name="TextBox 20"/>
          <p:cNvSpPr txBox="1"/>
          <p:nvPr/>
        </p:nvSpPr>
        <p:spPr>
          <a:xfrm>
            <a:off x="8686994" y="2020892"/>
            <a:ext cx="7733214"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His parents increased buspar up to 10mg which "did not help to calm him”</a:t>
            </a:r>
          </a:p>
          <a:p>
            <a:pPr algn="ctr">
              <a:lnSpc>
                <a:spcPts val="3919"/>
              </a:lnSpc>
            </a:pPr>
            <a:endParaRPr lang="en-US" sz="2799"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8173225" y="4556451"/>
            <a:ext cx="7733214" cy="5384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Fever of 104</a:t>
            </a:r>
          </a:p>
        </p:txBody>
      </p:sp>
      <p:grpSp>
        <p:nvGrpSpPr>
          <p:cNvPr id="5" name="Group 5"/>
          <p:cNvGrpSpPr/>
          <p:nvPr/>
        </p:nvGrpSpPr>
        <p:grpSpPr>
          <a:xfrm>
            <a:off x="8173225" y="3549972"/>
            <a:ext cx="8760751" cy="5946241"/>
            <a:chOff x="0" y="0"/>
            <a:chExt cx="2307358" cy="1566088"/>
          </a:xfrm>
        </p:grpSpPr>
        <p:sp>
          <p:nvSpPr>
            <p:cNvPr id="6" name="Freeform 6"/>
            <p:cNvSpPr/>
            <p:nvPr/>
          </p:nvSpPr>
          <p:spPr>
            <a:xfrm>
              <a:off x="0" y="0"/>
              <a:ext cx="2307358" cy="1566088"/>
            </a:xfrm>
            <a:custGeom>
              <a:avLst/>
              <a:gdLst/>
              <a:ahLst/>
              <a:cxnLst/>
              <a:rect l="l" t="t" r="r" b="b"/>
              <a:pathLst>
                <a:path w="2307358" h="1566088">
                  <a:moveTo>
                    <a:pt x="44185" y="0"/>
                  </a:moveTo>
                  <a:lnTo>
                    <a:pt x="2263173" y="0"/>
                  </a:lnTo>
                  <a:cubicBezTo>
                    <a:pt x="2274892" y="0"/>
                    <a:pt x="2286130" y="4655"/>
                    <a:pt x="2294417" y="12942"/>
                  </a:cubicBezTo>
                  <a:cubicBezTo>
                    <a:pt x="2302703" y="21228"/>
                    <a:pt x="2307358" y="32467"/>
                    <a:pt x="2307358" y="44185"/>
                  </a:cubicBezTo>
                  <a:lnTo>
                    <a:pt x="2307358" y="1521903"/>
                  </a:lnTo>
                  <a:cubicBezTo>
                    <a:pt x="2307358" y="1546306"/>
                    <a:pt x="2287576" y="1566088"/>
                    <a:pt x="2263173" y="1566088"/>
                  </a:cubicBezTo>
                  <a:lnTo>
                    <a:pt x="44185" y="1566088"/>
                  </a:lnTo>
                  <a:cubicBezTo>
                    <a:pt x="19782" y="1566088"/>
                    <a:pt x="0" y="1546306"/>
                    <a:pt x="0" y="1521903"/>
                  </a:cubicBezTo>
                  <a:lnTo>
                    <a:pt x="0" y="44185"/>
                  </a:lnTo>
                  <a:cubicBezTo>
                    <a:pt x="0" y="19782"/>
                    <a:pt x="19782" y="0"/>
                    <a:pt x="44185" y="0"/>
                  </a:cubicBezTo>
                  <a:close/>
                </a:path>
              </a:pathLst>
            </a:custGeom>
            <a:solidFill>
              <a:srgbClr val="0B6197"/>
            </a:solidFill>
          </p:spPr>
          <p:txBody>
            <a:bodyPr/>
            <a:lstStyle/>
            <a:p>
              <a:endParaRPr lang="en-US"/>
            </a:p>
          </p:txBody>
        </p:sp>
        <p:sp>
          <p:nvSpPr>
            <p:cNvPr id="7" name="TextBox 7"/>
            <p:cNvSpPr txBox="1"/>
            <p:nvPr/>
          </p:nvSpPr>
          <p:spPr>
            <a:xfrm>
              <a:off x="0" y="-85725"/>
              <a:ext cx="2307358" cy="1651813"/>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8800968" y="3967852"/>
            <a:ext cx="7505265" cy="49961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Collateral information</a:t>
            </a:r>
          </a:p>
          <a:p>
            <a:pPr algn="ctr">
              <a:lnSpc>
                <a:spcPts val="3919"/>
              </a:lnSpc>
            </a:pPr>
            <a:r>
              <a:rPr lang="en-US" sz="2799" b="1">
                <a:solidFill>
                  <a:srgbClr val="F6F8F7"/>
                </a:solidFill>
                <a:latin typeface="Avenir Bold"/>
                <a:ea typeface="Avenir Bold"/>
                <a:cs typeface="Avenir Bold"/>
                <a:sym typeface="Avenir Bold"/>
              </a:rPr>
              <a:t>• Psychoeducational evaluation from USF with diagnoses of disruptive behavior disorder and executive functioning deficits.</a:t>
            </a:r>
          </a:p>
          <a:p>
            <a:pPr algn="ctr">
              <a:lnSpc>
                <a:spcPts val="3919"/>
              </a:lnSpc>
            </a:pPr>
            <a:endParaRPr lang="en-US" sz="2799" b="1">
              <a:solidFill>
                <a:srgbClr val="F6F8F7"/>
              </a:solidFill>
              <a:latin typeface="Avenir Bold"/>
              <a:ea typeface="Avenir Bold"/>
              <a:cs typeface="Avenir Bold"/>
              <a:sym typeface="Avenir Bold"/>
            </a:endParaRPr>
          </a:p>
          <a:p>
            <a:pPr algn="ctr">
              <a:lnSpc>
                <a:spcPts val="3919"/>
              </a:lnSpc>
            </a:pPr>
            <a:r>
              <a:rPr lang="en-US" sz="2799" b="1">
                <a:solidFill>
                  <a:srgbClr val="F6F8F7"/>
                </a:solidFill>
                <a:latin typeface="Avenir Bold"/>
                <a:ea typeface="Avenir Bold"/>
                <a:cs typeface="Avenir Bold"/>
                <a:sym typeface="Avenir Bold"/>
              </a:rPr>
              <a:t>Could this be ADHD?</a:t>
            </a:r>
          </a:p>
          <a:p>
            <a:pPr algn="ctr">
              <a:lnSpc>
                <a:spcPts val="3919"/>
              </a:lnSpc>
            </a:pPr>
            <a:r>
              <a:rPr lang="en-US" sz="2799" b="1">
                <a:solidFill>
                  <a:srgbClr val="F6F8F7"/>
                </a:solidFill>
                <a:latin typeface="Avenir Bold"/>
                <a:ea typeface="Avenir Bold"/>
                <a:cs typeface="Avenir Bold"/>
                <a:sym typeface="Avenir Bold"/>
              </a:rPr>
              <a:t>Discussed qelbree, guanfacine, clonidine and strattera</a:t>
            </a:r>
          </a:p>
          <a:p>
            <a:pPr algn="ctr">
              <a:lnSpc>
                <a:spcPts val="3919"/>
              </a:lnSpc>
            </a:pPr>
            <a:r>
              <a:rPr lang="en-US" sz="2799" b="1">
                <a:solidFill>
                  <a:srgbClr val="F6F8F7"/>
                </a:solidFill>
                <a:latin typeface="Avenir Bold"/>
                <a:ea typeface="Avenir Bold"/>
                <a:cs typeface="Avenir Bold"/>
                <a:sym typeface="Avenir Bold"/>
              </a:rPr>
              <a:t>Wait for genetic testing results </a:t>
            </a:r>
          </a:p>
          <a:p>
            <a:pPr algn="ctr">
              <a:lnSpc>
                <a:spcPts val="3919"/>
              </a:lnSpc>
            </a:pPr>
            <a:endParaRPr lang="en-US" sz="2799" b="1">
              <a:solidFill>
                <a:srgbClr val="F6F8F7"/>
              </a:solidFill>
              <a:latin typeface="Avenir Bold"/>
              <a:ea typeface="Avenir Bold"/>
              <a:cs typeface="Avenir Bold"/>
              <a:sym typeface="Avenir Bold"/>
            </a:endParaRPr>
          </a:p>
        </p:txBody>
      </p:sp>
      <p:sp>
        <p:nvSpPr>
          <p:cNvPr id="9" name="TextBox 9"/>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0" name="TextBox 10"/>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11" name="TextBox 11"/>
          <p:cNvSpPr txBox="1"/>
          <p:nvPr/>
        </p:nvSpPr>
        <p:spPr>
          <a:xfrm>
            <a:off x="647218" y="1903090"/>
            <a:ext cx="7274866" cy="353060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One Month Follow Up (cont)</a:t>
            </a:r>
          </a:p>
        </p:txBody>
      </p:sp>
      <p:grpSp>
        <p:nvGrpSpPr>
          <p:cNvPr id="12" name="Group 12"/>
          <p:cNvGrpSpPr/>
          <p:nvPr/>
        </p:nvGrpSpPr>
        <p:grpSpPr>
          <a:xfrm>
            <a:off x="8800968" y="1988815"/>
            <a:ext cx="7733214" cy="1707533"/>
            <a:chOff x="0" y="0"/>
            <a:chExt cx="10310951" cy="2276711"/>
          </a:xfrm>
        </p:grpSpPr>
        <p:grpSp>
          <p:nvGrpSpPr>
            <p:cNvPr id="13" name="Group 13"/>
            <p:cNvGrpSpPr/>
            <p:nvPr/>
          </p:nvGrpSpPr>
          <p:grpSpPr>
            <a:xfrm>
              <a:off x="1639868" y="0"/>
              <a:ext cx="6634680" cy="2276711"/>
              <a:chOff x="0" y="0"/>
              <a:chExt cx="1310554" cy="449721"/>
            </a:xfrm>
          </p:grpSpPr>
          <p:sp>
            <p:nvSpPr>
              <p:cNvPr id="14" name="Freeform 14"/>
              <p:cNvSpPr/>
              <p:nvPr/>
            </p:nvSpPr>
            <p:spPr>
              <a:xfrm>
                <a:off x="0" y="0"/>
                <a:ext cx="1310554" cy="449721"/>
              </a:xfrm>
              <a:custGeom>
                <a:avLst/>
                <a:gdLst/>
                <a:ahLst/>
                <a:cxnLst/>
                <a:rect l="l" t="t" r="r" b="b"/>
                <a:pathLst>
                  <a:path w="1310554" h="449721">
                    <a:moveTo>
                      <a:pt x="77792" y="0"/>
                    </a:moveTo>
                    <a:lnTo>
                      <a:pt x="1232762" y="0"/>
                    </a:lnTo>
                    <a:cubicBezTo>
                      <a:pt x="1253393" y="0"/>
                      <a:pt x="1273180" y="8196"/>
                      <a:pt x="1287769" y="22785"/>
                    </a:cubicBezTo>
                    <a:cubicBezTo>
                      <a:pt x="1302358" y="37374"/>
                      <a:pt x="1310554" y="57161"/>
                      <a:pt x="1310554" y="77792"/>
                    </a:cubicBezTo>
                    <a:lnTo>
                      <a:pt x="1310554" y="371928"/>
                    </a:lnTo>
                    <a:cubicBezTo>
                      <a:pt x="1310554" y="392560"/>
                      <a:pt x="1302358" y="412347"/>
                      <a:pt x="1287769" y="426936"/>
                    </a:cubicBezTo>
                    <a:cubicBezTo>
                      <a:pt x="1273180" y="441525"/>
                      <a:pt x="1253393" y="449721"/>
                      <a:pt x="1232762" y="449721"/>
                    </a:cubicBezTo>
                    <a:lnTo>
                      <a:pt x="77792" y="449721"/>
                    </a:lnTo>
                    <a:cubicBezTo>
                      <a:pt x="34829" y="449721"/>
                      <a:pt x="0" y="414892"/>
                      <a:pt x="0" y="371928"/>
                    </a:cubicBezTo>
                    <a:lnTo>
                      <a:pt x="0" y="77792"/>
                    </a:lnTo>
                    <a:cubicBezTo>
                      <a:pt x="0" y="57161"/>
                      <a:pt x="8196" y="37374"/>
                      <a:pt x="22785" y="22785"/>
                    </a:cubicBezTo>
                    <a:cubicBezTo>
                      <a:pt x="37374" y="8196"/>
                      <a:pt x="57161" y="0"/>
                      <a:pt x="77792" y="0"/>
                    </a:cubicBezTo>
                    <a:close/>
                  </a:path>
                </a:pathLst>
              </a:custGeom>
              <a:solidFill>
                <a:srgbClr val="348DDB"/>
              </a:solidFill>
            </p:spPr>
            <p:txBody>
              <a:bodyPr/>
              <a:lstStyle/>
              <a:p>
                <a:endParaRPr lang="en-US"/>
              </a:p>
            </p:txBody>
          </p:sp>
          <p:sp>
            <p:nvSpPr>
              <p:cNvPr id="15" name="TextBox 15"/>
              <p:cNvSpPr txBox="1"/>
              <p:nvPr/>
            </p:nvSpPr>
            <p:spPr>
              <a:xfrm>
                <a:off x="0" y="-85725"/>
                <a:ext cx="1310554" cy="535446"/>
              </a:xfrm>
              <a:prstGeom prst="rect">
                <a:avLst/>
              </a:prstGeom>
            </p:spPr>
            <p:txBody>
              <a:bodyPr lIns="50800" tIns="50800" rIns="50800" bIns="50800" rtlCol="0" anchor="ctr"/>
              <a:lstStyle/>
              <a:p>
                <a:pPr algn="ctr">
                  <a:lnSpc>
                    <a:spcPts val="2800"/>
                  </a:lnSpc>
                </a:pPr>
                <a:endParaRPr/>
              </a:p>
            </p:txBody>
          </p:sp>
        </p:grpSp>
        <p:sp>
          <p:nvSpPr>
            <p:cNvPr id="16" name="TextBox 16"/>
            <p:cNvSpPr txBox="1"/>
            <p:nvPr/>
          </p:nvSpPr>
          <p:spPr>
            <a:xfrm>
              <a:off x="0" y="785435"/>
              <a:ext cx="10310951" cy="1340273"/>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Buspar dc  ineffective</a:t>
              </a:r>
            </a:p>
            <a:p>
              <a:pPr algn="ctr">
                <a:lnSpc>
                  <a:spcPts val="3919"/>
                </a:lnSpc>
              </a:pPr>
              <a:endParaRPr lang="en-US" sz="2799" b="1">
                <a:solidFill>
                  <a:srgbClr val="F6F8F7"/>
                </a:solidFill>
                <a:latin typeface="Avenir Bold"/>
                <a:ea typeface="Avenir Bold"/>
                <a:cs typeface="Avenir Bold"/>
                <a:sym typeface="Avenir Bold"/>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5" name="TextBox 5"/>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 name="TextBox 6"/>
          <p:cNvSpPr txBox="1"/>
          <p:nvPr/>
        </p:nvSpPr>
        <p:spPr>
          <a:xfrm>
            <a:off x="534953" y="2243374"/>
            <a:ext cx="7274866" cy="2416179"/>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6 Week Follow Up</a:t>
            </a:r>
          </a:p>
        </p:txBody>
      </p:sp>
      <p:grpSp>
        <p:nvGrpSpPr>
          <p:cNvPr id="7" name="Group 7"/>
          <p:cNvGrpSpPr/>
          <p:nvPr/>
        </p:nvGrpSpPr>
        <p:grpSpPr>
          <a:xfrm>
            <a:off x="249660" y="5078653"/>
            <a:ext cx="5548787" cy="1926114"/>
            <a:chOff x="0" y="0"/>
            <a:chExt cx="1461409" cy="507289"/>
          </a:xfrm>
        </p:grpSpPr>
        <p:sp>
          <p:nvSpPr>
            <p:cNvPr id="8" name="Freeform 8"/>
            <p:cNvSpPr/>
            <p:nvPr/>
          </p:nvSpPr>
          <p:spPr>
            <a:xfrm>
              <a:off x="0" y="0"/>
              <a:ext cx="1461409" cy="507289"/>
            </a:xfrm>
            <a:custGeom>
              <a:avLst/>
              <a:gdLst/>
              <a:ahLst/>
              <a:cxnLst/>
              <a:rect l="l" t="t" r="r" b="b"/>
              <a:pathLst>
                <a:path w="1461409" h="507289">
                  <a:moveTo>
                    <a:pt x="69762" y="0"/>
                  </a:moveTo>
                  <a:lnTo>
                    <a:pt x="1391647" y="0"/>
                  </a:lnTo>
                  <a:cubicBezTo>
                    <a:pt x="1410149" y="0"/>
                    <a:pt x="1427893" y="7350"/>
                    <a:pt x="1440976" y="20433"/>
                  </a:cubicBezTo>
                  <a:cubicBezTo>
                    <a:pt x="1454059" y="33516"/>
                    <a:pt x="1461409" y="51260"/>
                    <a:pt x="1461409" y="69762"/>
                  </a:cubicBezTo>
                  <a:lnTo>
                    <a:pt x="1461409" y="437527"/>
                  </a:lnTo>
                  <a:cubicBezTo>
                    <a:pt x="1461409" y="456029"/>
                    <a:pt x="1454059" y="473773"/>
                    <a:pt x="1440976" y="486856"/>
                  </a:cubicBezTo>
                  <a:cubicBezTo>
                    <a:pt x="1427893" y="499939"/>
                    <a:pt x="1410149" y="507289"/>
                    <a:pt x="1391647" y="507289"/>
                  </a:cubicBezTo>
                  <a:lnTo>
                    <a:pt x="69762" y="507289"/>
                  </a:lnTo>
                  <a:cubicBezTo>
                    <a:pt x="31234" y="507289"/>
                    <a:pt x="0" y="476055"/>
                    <a:pt x="0" y="437527"/>
                  </a:cubicBezTo>
                  <a:lnTo>
                    <a:pt x="0" y="69762"/>
                  </a:lnTo>
                  <a:cubicBezTo>
                    <a:pt x="0" y="51260"/>
                    <a:pt x="7350" y="33516"/>
                    <a:pt x="20433" y="20433"/>
                  </a:cubicBezTo>
                  <a:cubicBezTo>
                    <a:pt x="33516" y="7350"/>
                    <a:pt x="51260" y="0"/>
                    <a:pt x="69762" y="0"/>
                  </a:cubicBezTo>
                  <a:close/>
                </a:path>
              </a:pathLst>
            </a:custGeom>
            <a:solidFill>
              <a:srgbClr val="348DDB"/>
            </a:solidFill>
          </p:spPr>
          <p:txBody>
            <a:bodyPr/>
            <a:lstStyle/>
            <a:p>
              <a:endParaRPr lang="en-US"/>
            </a:p>
          </p:txBody>
        </p:sp>
        <p:sp>
          <p:nvSpPr>
            <p:cNvPr id="9" name="TextBox 9"/>
            <p:cNvSpPr txBox="1"/>
            <p:nvPr/>
          </p:nvSpPr>
          <p:spPr>
            <a:xfrm>
              <a:off x="0" y="-85725"/>
              <a:ext cx="1461409" cy="593014"/>
            </a:xfrm>
            <a:prstGeom prst="rect">
              <a:avLst/>
            </a:prstGeom>
          </p:spPr>
          <p:txBody>
            <a:bodyPr lIns="50800" tIns="50800" rIns="50800" bIns="50800" rtlCol="0" anchor="ctr"/>
            <a:lstStyle/>
            <a:p>
              <a:pPr algn="ctr">
                <a:lnSpc>
                  <a:spcPts val="2800"/>
                </a:lnSpc>
              </a:pPr>
              <a:endParaRPr/>
            </a:p>
          </p:txBody>
        </p:sp>
      </p:grpSp>
      <p:sp>
        <p:nvSpPr>
          <p:cNvPr id="10" name="TextBox 10"/>
          <p:cNvSpPr txBox="1"/>
          <p:nvPr/>
        </p:nvSpPr>
        <p:spPr>
          <a:xfrm>
            <a:off x="-928360" y="5772470"/>
            <a:ext cx="7733214" cy="538480"/>
          </a:xfrm>
          <a:prstGeom prst="rect">
            <a:avLst/>
          </a:prstGeom>
        </p:spPr>
        <p:txBody>
          <a:bodyPr lIns="0" tIns="0" rIns="0" bIns="0" rtlCol="0" anchor="t">
            <a:spAutoFit/>
          </a:bodyPr>
          <a:lstStyle/>
          <a:p>
            <a:pPr algn="ctr">
              <a:lnSpc>
                <a:spcPts val="3919"/>
              </a:lnSpc>
            </a:pPr>
            <a:r>
              <a:rPr lang="en-US" sz="2799" b="1" dirty="0">
                <a:solidFill>
                  <a:srgbClr val="F6F8F7"/>
                </a:solidFill>
                <a:latin typeface="Avenir Bold"/>
                <a:ea typeface="Avenir Bold"/>
                <a:cs typeface="Avenir Bold"/>
                <a:sym typeface="Avenir Bold"/>
              </a:rPr>
              <a:t>Continued behaviors </a:t>
            </a:r>
          </a:p>
        </p:txBody>
      </p:sp>
      <p:grpSp>
        <p:nvGrpSpPr>
          <p:cNvPr id="11" name="Group 11"/>
          <p:cNvGrpSpPr/>
          <p:nvPr/>
        </p:nvGrpSpPr>
        <p:grpSpPr>
          <a:xfrm>
            <a:off x="6150872" y="5078653"/>
            <a:ext cx="5551116" cy="1926114"/>
            <a:chOff x="0" y="0"/>
            <a:chExt cx="1462022" cy="507289"/>
          </a:xfrm>
        </p:grpSpPr>
        <p:sp>
          <p:nvSpPr>
            <p:cNvPr id="12" name="Freeform 12"/>
            <p:cNvSpPr/>
            <p:nvPr/>
          </p:nvSpPr>
          <p:spPr>
            <a:xfrm>
              <a:off x="0" y="0"/>
              <a:ext cx="1462022" cy="507289"/>
            </a:xfrm>
            <a:custGeom>
              <a:avLst/>
              <a:gdLst/>
              <a:ahLst/>
              <a:cxnLst/>
              <a:rect l="l" t="t" r="r" b="b"/>
              <a:pathLst>
                <a:path w="1462022" h="507289">
                  <a:moveTo>
                    <a:pt x="69733" y="0"/>
                  </a:moveTo>
                  <a:lnTo>
                    <a:pt x="1392289" y="0"/>
                  </a:lnTo>
                  <a:cubicBezTo>
                    <a:pt x="1410784" y="0"/>
                    <a:pt x="1428520" y="7347"/>
                    <a:pt x="1441598" y="20424"/>
                  </a:cubicBezTo>
                  <a:cubicBezTo>
                    <a:pt x="1454675" y="33502"/>
                    <a:pt x="1462022" y="51239"/>
                    <a:pt x="1462022" y="69733"/>
                  </a:cubicBezTo>
                  <a:lnTo>
                    <a:pt x="1462022" y="437556"/>
                  </a:lnTo>
                  <a:cubicBezTo>
                    <a:pt x="1462022" y="456050"/>
                    <a:pt x="1454675" y="473787"/>
                    <a:pt x="1441598" y="486865"/>
                  </a:cubicBezTo>
                  <a:cubicBezTo>
                    <a:pt x="1428520" y="499942"/>
                    <a:pt x="1410784" y="507289"/>
                    <a:pt x="1392289" y="507289"/>
                  </a:cubicBezTo>
                  <a:lnTo>
                    <a:pt x="69733" y="507289"/>
                  </a:lnTo>
                  <a:cubicBezTo>
                    <a:pt x="31221" y="507289"/>
                    <a:pt x="0" y="476069"/>
                    <a:pt x="0" y="437556"/>
                  </a:cubicBezTo>
                  <a:lnTo>
                    <a:pt x="0" y="69733"/>
                  </a:lnTo>
                  <a:cubicBezTo>
                    <a:pt x="0" y="31221"/>
                    <a:pt x="31221" y="0"/>
                    <a:pt x="69733" y="0"/>
                  </a:cubicBezTo>
                  <a:close/>
                </a:path>
              </a:pathLst>
            </a:custGeom>
            <a:solidFill>
              <a:srgbClr val="0B6197"/>
            </a:solidFill>
          </p:spPr>
          <p:txBody>
            <a:bodyPr/>
            <a:lstStyle/>
            <a:p>
              <a:endParaRPr lang="en-US"/>
            </a:p>
          </p:txBody>
        </p:sp>
        <p:sp>
          <p:nvSpPr>
            <p:cNvPr id="13" name="TextBox 13"/>
            <p:cNvSpPr txBox="1"/>
            <p:nvPr/>
          </p:nvSpPr>
          <p:spPr>
            <a:xfrm>
              <a:off x="0" y="-85725"/>
              <a:ext cx="1462022" cy="593014"/>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5059823" y="5781449"/>
            <a:ext cx="7733214" cy="1529080"/>
          </a:xfrm>
          <a:prstGeom prst="rect">
            <a:avLst/>
          </a:prstGeom>
        </p:spPr>
        <p:txBody>
          <a:bodyPr lIns="0" tIns="0" rIns="0" bIns="0" rtlCol="0" anchor="t">
            <a:spAutoFit/>
          </a:bodyPr>
          <a:lstStyle/>
          <a:p>
            <a:pPr algn="ctr">
              <a:lnSpc>
                <a:spcPts val="3919"/>
              </a:lnSpc>
            </a:pPr>
            <a:r>
              <a:rPr lang="en-US" sz="2799" b="1" dirty="0">
                <a:solidFill>
                  <a:srgbClr val="F6F8F7"/>
                </a:solidFill>
                <a:latin typeface="Avenir Bold"/>
                <a:ea typeface="Avenir Bold"/>
                <a:cs typeface="Avenir Bold"/>
                <a:sym typeface="Avenir Bold"/>
              </a:rPr>
              <a:t>Hyperactive and explosive </a:t>
            </a:r>
          </a:p>
          <a:p>
            <a:pPr algn="ctr">
              <a:lnSpc>
                <a:spcPts val="3919"/>
              </a:lnSpc>
            </a:pPr>
            <a:endParaRPr lang="en-US" sz="2799" b="1" dirty="0">
              <a:solidFill>
                <a:srgbClr val="F6F8F7"/>
              </a:solidFill>
              <a:latin typeface="Avenir Bold"/>
              <a:ea typeface="Avenir Bold"/>
              <a:cs typeface="Avenir Bold"/>
              <a:sym typeface="Avenir Bold"/>
            </a:endParaRPr>
          </a:p>
          <a:p>
            <a:pPr algn="ctr">
              <a:lnSpc>
                <a:spcPts val="3919"/>
              </a:lnSpc>
            </a:pPr>
            <a:endParaRPr lang="en-US" sz="2799" b="1" dirty="0">
              <a:solidFill>
                <a:srgbClr val="F6F8F7"/>
              </a:solidFill>
              <a:latin typeface="Avenir Bold"/>
              <a:ea typeface="Avenir Bold"/>
              <a:cs typeface="Avenir Bold"/>
              <a:sym typeface="Avenir Bold"/>
            </a:endParaRPr>
          </a:p>
        </p:txBody>
      </p:sp>
      <p:grpSp>
        <p:nvGrpSpPr>
          <p:cNvPr id="15" name="Group 15"/>
          <p:cNvGrpSpPr/>
          <p:nvPr/>
        </p:nvGrpSpPr>
        <p:grpSpPr>
          <a:xfrm>
            <a:off x="12053927" y="5078653"/>
            <a:ext cx="5901212" cy="1926114"/>
            <a:chOff x="0" y="0"/>
            <a:chExt cx="7868283" cy="2568151"/>
          </a:xfrm>
        </p:grpSpPr>
        <p:grpSp>
          <p:nvGrpSpPr>
            <p:cNvPr id="16" name="Group 16"/>
            <p:cNvGrpSpPr/>
            <p:nvPr/>
          </p:nvGrpSpPr>
          <p:grpSpPr>
            <a:xfrm>
              <a:off x="0" y="0"/>
              <a:ext cx="7868283" cy="2568151"/>
              <a:chOff x="0" y="0"/>
              <a:chExt cx="1554229" cy="507289"/>
            </a:xfrm>
          </p:grpSpPr>
          <p:sp>
            <p:nvSpPr>
              <p:cNvPr id="17" name="Freeform 17"/>
              <p:cNvSpPr/>
              <p:nvPr/>
            </p:nvSpPr>
            <p:spPr>
              <a:xfrm>
                <a:off x="0" y="0"/>
                <a:ext cx="1554229" cy="507289"/>
              </a:xfrm>
              <a:custGeom>
                <a:avLst/>
                <a:gdLst/>
                <a:ahLst/>
                <a:cxnLst/>
                <a:rect l="l" t="t" r="r" b="b"/>
                <a:pathLst>
                  <a:path w="1554229" h="507289">
                    <a:moveTo>
                      <a:pt x="65596" y="0"/>
                    </a:moveTo>
                    <a:lnTo>
                      <a:pt x="1488633" y="0"/>
                    </a:lnTo>
                    <a:cubicBezTo>
                      <a:pt x="1506030" y="0"/>
                      <a:pt x="1522714" y="6911"/>
                      <a:pt x="1535016" y="19213"/>
                    </a:cubicBezTo>
                    <a:cubicBezTo>
                      <a:pt x="1547318" y="31514"/>
                      <a:pt x="1554229" y="48199"/>
                      <a:pt x="1554229" y="65596"/>
                    </a:cubicBezTo>
                    <a:lnTo>
                      <a:pt x="1554229" y="441693"/>
                    </a:lnTo>
                    <a:cubicBezTo>
                      <a:pt x="1554229" y="459090"/>
                      <a:pt x="1547318" y="475775"/>
                      <a:pt x="1535016" y="488077"/>
                    </a:cubicBezTo>
                    <a:cubicBezTo>
                      <a:pt x="1522714" y="500378"/>
                      <a:pt x="1506030" y="507289"/>
                      <a:pt x="1488633" y="507289"/>
                    </a:cubicBezTo>
                    <a:lnTo>
                      <a:pt x="65596" y="507289"/>
                    </a:lnTo>
                    <a:cubicBezTo>
                      <a:pt x="29368" y="507289"/>
                      <a:pt x="0" y="477921"/>
                      <a:pt x="0" y="441693"/>
                    </a:cubicBezTo>
                    <a:lnTo>
                      <a:pt x="0" y="65596"/>
                    </a:lnTo>
                    <a:cubicBezTo>
                      <a:pt x="0" y="48199"/>
                      <a:pt x="6911" y="31514"/>
                      <a:pt x="19213" y="19213"/>
                    </a:cubicBezTo>
                    <a:cubicBezTo>
                      <a:pt x="31514" y="6911"/>
                      <a:pt x="48199" y="0"/>
                      <a:pt x="65596" y="0"/>
                    </a:cubicBezTo>
                    <a:close/>
                  </a:path>
                </a:pathLst>
              </a:custGeom>
              <a:solidFill>
                <a:srgbClr val="348DDB"/>
              </a:solidFill>
            </p:spPr>
            <p:txBody>
              <a:bodyPr/>
              <a:lstStyle/>
              <a:p>
                <a:endParaRPr lang="en-US"/>
              </a:p>
            </p:txBody>
          </p:sp>
          <p:sp>
            <p:nvSpPr>
              <p:cNvPr id="18" name="TextBox 18"/>
              <p:cNvSpPr txBox="1"/>
              <p:nvPr/>
            </p:nvSpPr>
            <p:spPr>
              <a:xfrm>
                <a:off x="0" y="-85725"/>
                <a:ext cx="1554229" cy="593014"/>
              </a:xfrm>
              <a:prstGeom prst="rect">
                <a:avLst/>
              </a:prstGeom>
            </p:spPr>
            <p:txBody>
              <a:bodyPr lIns="50800" tIns="50800" rIns="50800" bIns="50800" rtlCol="0" anchor="ctr"/>
              <a:lstStyle/>
              <a:p>
                <a:pPr algn="ctr">
                  <a:lnSpc>
                    <a:spcPts val="2800"/>
                  </a:lnSpc>
                </a:pPr>
                <a:endParaRPr/>
              </a:p>
            </p:txBody>
          </p:sp>
        </p:grpSp>
        <p:sp>
          <p:nvSpPr>
            <p:cNvPr id="19" name="TextBox 19"/>
            <p:cNvSpPr txBox="1"/>
            <p:nvPr/>
          </p:nvSpPr>
          <p:spPr>
            <a:xfrm>
              <a:off x="251973" y="226589"/>
              <a:ext cx="7364337" cy="2000673"/>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He has difficulty staying on one subject for any length of time, he is always on the go. </a:t>
              </a:r>
            </a:p>
          </p:txBody>
        </p:sp>
      </p:grpSp>
      <p:grpSp>
        <p:nvGrpSpPr>
          <p:cNvPr id="20" name="Group 20"/>
          <p:cNvGrpSpPr/>
          <p:nvPr/>
        </p:nvGrpSpPr>
        <p:grpSpPr>
          <a:xfrm>
            <a:off x="249660" y="7420679"/>
            <a:ext cx="5551116" cy="1926114"/>
            <a:chOff x="0" y="0"/>
            <a:chExt cx="1462022" cy="507289"/>
          </a:xfrm>
        </p:grpSpPr>
        <p:sp>
          <p:nvSpPr>
            <p:cNvPr id="21" name="Freeform 21"/>
            <p:cNvSpPr/>
            <p:nvPr/>
          </p:nvSpPr>
          <p:spPr>
            <a:xfrm>
              <a:off x="0" y="0"/>
              <a:ext cx="1462022" cy="507289"/>
            </a:xfrm>
            <a:custGeom>
              <a:avLst/>
              <a:gdLst/>
              <a:ahLst/>
              <a:cxnLst/>
              <a:rect l="l" t="t" r="r" b="b"/>
              <a:pathLst>
                <a:path w="1462022" h="507289">
                  <a:moveTo>
                    <a:pt x="69733" y="0"/>
                  </a:moveTo>
                  <a:lnTo>
                    <a:pt x="1392289" y="0"/>
                  </a:lnTo>
                  <a:cubicBezTo>
                    <a:pt x="1410784" y="0"/>
                    <a:pt x="1428520" y="7347"/>
                    <a:pt x="1441598" y="20424"/>
                  </a:cubicBezTo>
                  <a:cubicBezTo>
                    <a:pt x="1454675" y="33502"/>
                    <a:pt x="1462022" y="51239"/>
                    <a:pt x="1462022" y="69733"/>
                  </a:cubicBezTo>
                  <a:lnTo>
                    <a:pt x="1462022" y="437556"/>
                  </a:lnTo>
                  <a:cubicBezTo>
                    <a:pt x="1462022" y="456050"/>
                    <a:pt x="1454675" y="473787"/>
                    <a:pt x="1441598" y="486865"/>
                  </a:cubicBezTo>
                  <a:cubicBezTo>
                    <a:pt x="1428520" y="499942"/>
                    <a:pt x="1410784" y="507289"/>
                    <a:pt x="1392289" y="507289"/>
                  </a:cubicBezTo>
                  <a:lnTo>
                    <a:pt x="69733" y="507289"/>
                  </a:lnTo>
                  <a:cubicBezTo>
                    <a:pt x="31221" y="507289"/>
                    <a:pt x="0" y="476069"/>
                    <a:pt x="0" y="437556"/>
                  </a:cubicBezTo>
                  <a:lnTo>
                    <a:pt x="0" y="69733"/>
                  </a:lnTo>
                  <a:cubicBezTo>
                    <a:pt x="0" y="31221"/>
                    <a:pt x="31221" y="0"/>
                    <a:pt x="69733" y="0"/>
                  </a:cubicBezTo>
                  <a:close/>
                </a:path>
              </a:pathLst>
            </a:custGeom>
            <a:solidFill>
              <a:srgbClr val="0B6197"/>
            </a:solidFill>
          </p:spPr>
          <p:txBody>
            <a:bodyPr/>
            <a:lstStyle/>
            <a:p>
              <a:endParaRPr lang="en-US"/>
            </a:p>
          </p:txBody>
        </p:sp>
        <p:sp>
          <p:nvSpPr>
            <p:cNvPr id="22" name="TextBox 22"/>
            <p:cNvSpPr txBox="1"/>
            <p:nvPr/>
          </p:nvSpPr>
          <p:spPr>
            <a:xfrm>
              <a:off x="0" y="-85725"/>
              <a:ext cx="1462022" cy="593014"/>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nvGrpSpPr>
        <p:grpSpPr>
          <a:xfrm>
            <a:off x="6150872" y="7420679"/>
            <a:ext cx="5551116" cy="1926114"/>
            <a:chOff x="0" y="0"/>
            <a:chExt cx="1462022" cy="507289"/>
          </a:xfrm>
        </p:grpSpPr>
        <p:sp>
          <p:nvSpPr>
            <p:cNvPr id="24" name="Freeform 24"/>
            <p:cNvSpPr/>
            <p:nvPr/>
          </p:nvSpPr>
          <p:spPr>
            <a:xfrm>
              <a:off x="0" y="0"/>
              <a:ext cx="1462022" cy="507289"/>
            </a:xfrm>
            <a:custGeom>
              <a:avLst/>
              <a:gdLst/>
              <a:ahLst/>
              <a:cxnLst/>
              <a:rect l="l" t="t" r="r" b="b"/>
              <a:pathLst>
                <a:path w="1462022" h="507289">
                  <a:moveTo>
                    <a:pt x="69733" y="0"/>
                  </a:moveTo>
                  <a:lnTo>
                    <a:pt x="1392289" y="0"/>
                  </a:lnTo>
                  <a:cubicBezTo>
                    <a:pt x="1410784" y="0"/>
                    <a:pt x="1428520" y="7347"/>
                    <a:pt x="1441598" y="20424"/>
                  </a:cubicBezTo>
                  <a:cubicBezTo>
                    <a:pt x="1454675" y="33502"/>
                    <a:pt x="1462022" y="51239"/>
                    <a:pt x="1462022" y="69733"/>
                  </a:cubicBezTo>
                  <a:lnTo>
                    <a:pt x="1462022" y="437556"/>
                  </a:lnTo>
                  <a:cubicBezTo>
                    <a:pt x="1462022" y="456050"/>
                    <a:pt x="1454675" y="473787"/>
                    <a:pt x="1441598" y="486865"/>
                  </a:cubicBezTo>
                  <a:cubicBezTo>
                    <a:pt x="1428520" y="499942"/>
                    <a:pt x="1410784" y="507289"/>
                    <a:pt x="1392289" y="507289"/>
                  </a:cubicBezTo>
                  <a:lnTo>
                    <a:pt x="69733" y="507289"/>
                  </a:lnTo>
                  <a:cubicBezTo>
                    <a:pt x="31221" y="507289"/>
                    <a:pt x="0" y="476069"/>
                    <a:pt x="0" y="437556"/>
                  </a:cubicBezTo>
                  <a:lnTo>
                    <a:pt x="0" y="69733"/>
                  </a:lnTo>
                  <a:cubicBezTo>
                    <a:pt x="0" y="31221"/>
                    <a:pt x="31221" y="0"/>
                    <a:pt x="69733" y="0"/>
                  </a:cubicBezTo>
                  <a:close/>
                </a:path>
              </a:pathLst>
            </a:custGeom>
            <a:solidFill>
              <a:srgbClr val="348DDB"/>
            </a:solidFill>
          </p:spPr>
          <p:txBody>
            <a:bodyPr/>
            <a:lstStyle/>
            <a:p>
              <a:endParaRPr lang="en-US"/>
            </a:p>
          </p:txBody>
        </p:sp>
        <p:sp>
          <p:nvSpPr>
            <p:cNvPr id="25" name="TextBox 25"/>
            <p:cNvSpPr txBox="1"/>
            <p:nvPr/>
          </p:nvSpPr>
          <p:spPr>
            <a:xfrm>
              <a:off x="0" y="-85725"/>
              <a:ext cx="1462022" cy="593014"/>
            </a:xfrm>
            <a:prstGeom prst="rect">
              <a:avLst/>
            </a:prstGeom>
          </p:spPr>
          <p:txBody>
            <a:bodyPr lIns="50800" tIns="50800" rIns="50800" bIns="50800" rtlCol="0" anchor="ctr"/>
            <a:lstStyle/>
            <a:p>
              <a:pPr algn="ctr">
                <a:lnSpc>
                  <a:spcPts val="2800"/>
                </a:lnSpc>
              </a:pPr>
              <a:endParaRPr/>
            </a:p>
          </p:txBody>
        </p:sp>
      </p:grpSp>
      <p:sp>
        <p:nvSpPr>
          <p:cNvPr id="26" name="TextBox 26"/>
          <p:cNvSpPr txBox="1"/>
          <p:nvPr/>
        </p:nvSpPr>
        <p:spPr>
          <a:xfrm>
            <a:off x="-842553" y="7817712"/>
            <a:ext cx="7733214" cy="2024380"/>
          </a:xfrm>
          <a:prstGeom prst="rect">
            <a:avLst/>
          </a:prstGeom>
        </p:spPr>
        <p:txBody>
          <a:bodyPr lIns="0" tIns="0" rIns="0" bIns="0" rtlCol="0" anchor="t">
            <a:spAutoFit/>
          </a:bodyPr>
          <a:lstStyle/>
          <a:p>
            <a:pPr algn="ctr">
              <a:lnSpc>
                <a:spcPts val="3919"/>
              </a:lnSpc>
            </a:pPr>
            <a:r>
              <a:rPr lang="en-US" sz="2799" b="1" dirty="0">
                <a:solidFill>
                  <a:srgbClr val="F6F8F7"/>
                </a:solidFill>
                <a:latin typeface="Avenir Bold"/>
                <a:ea typeface="Avenir Bold"/>
                <a:cs typeface="Avenir Bold"/>
                <a:sym typeface="Avenir Bold"/>
              </a:rPr>
              <a:t>Reviewed Medicaid guidelines</a:t>
            </a:r>
          </a:p>
          <a:p>
            <a:pPr algn="ctr">
              <a:lnSpc>
                <a:spcPts val="3919"/>
              </a:lnSpc>
            </a:pPr>
            <a:r>
              <a:rPr lang="en-US" sz="2799" b="1" u="sng" dirty="0">
                <a:solidFill>
                  <a:schemeClr val="bg1"/>
                </a:solidFill>
                <a:latin typeface="Avenir Bold"/>
                <a:ea typeface="Avenir Bold"/>
                <a:cs typeface="Avenir Bold"/>
                <a:sym typeface="Avenir Bold"/>
                <a:hlinkClick r:id="rId4" tooltip="https://floridabhcenter.org">
                  <a:extLst>
                    <a:ext uri="{A12FA001-AC4F-418D-AE19-62706E023703}">
                      <ahyp:hlinkClr xmlns:ahyp="http://schemas.microsoft.com/office/drawing/2018/hyperlinkcolor" val="tx"/>
                    </a:ext>
                  </a:extLst>
                </a:hlinkClick>
              </a:rPr>
              <a:t>https://floridabhcenter.org/</a:t>
            </a:r>
          </a:p>
          <a:p>
            <a:pPr algn="ctr">
              <a:lnSpc>
                <a:spcPts val="3919"/>
              </a:lnSpc>
            </a:pPr>
            <a:endParaRPr lang="en-US" sz="2799" b="1" u="sng" dirty="0">
              <a:solidFill>
                <a:srgbClr val="0000FF"/>
              </a:solidFill>
              <a:latin typeface="Avenir Bold"/>
              <a:ea typeface="Avenir Bold"/>
              <a:cs typeface="Avenir Bold"/>
              <a:sym typeface="Avenir Bold"/>
              <a:hlinkClick r:id="rId4" tooltip="https://floridabhcenter.org">
                <a:extLst>
                  <a:ext uri="{A12FA001-AC4F-418D-AE19-62706E023703}">
                    <ahyp:hlinkClr xmlns:ahyp="http://schemas.microsoft.com/office/drawing/2018/hyperlinkcolor" val="tx"/>
                  </a:ext>
                </a:extLst>
              </a:hlinkClick>
            </a:endParaRPr>
          </a:p>
          <a:p>
            <a:pPr algn="ctr">
              <a:lnSpc>
                <a:spcPts val="3919"/>
              </a:lnSpc>
            </a:pPr>
            <a:endParaRPr lang="en-US" sz="2799" b="1" u="sng" dirty="0">
              <a:solidFill>
                <a:srgbClr val="0000FF"/>
              </a:solidFill>
              <a:latin typeface="Avenir Bold"/>
              <a:ea typeface="Avenir Bold"/>
              <a:cs typeface="Avenir Bold"/>
              <a:sym typeface="Avenir Bold"/>
              <a:hlinkClick r:id="rId4" tooltip="https://floridabhcenter.org">
                <a:extLst>
                  <a:ext uri="{A12FA001-AC4F-418D-AE19-62706E023703}">
                    <ahyp:hlinkClr xmlns:ahyp="http://schemas.microsoft.com/office/drawing/2018/hyperlinkcolor" val="tx"/>
                  </a:ext>
                </a:extLst>
              </a:hlinkClick>
            </a:endParaRPr>
          </a:p>
        </p:txBody>
      </p:sp>
      <p:sp>
        <p:nvSpPr>
          <p:cNvPr id="27" name="TextBox 27"/>
          <p:cNvSpPr txBox="1"/>
          <p:nvPr/>
        </p:nvSpPr>
        <p:spPr>
          <a:xfrm>
            <a:off x="6854025" y="7817712"/>
            <a:ext cx="4535974"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Reviewed genetic testing results</a:t>
            </a:r>
          </a:p>
          <a:p>
            <a:pPr algn="ctr">
              <a:lnSpc>
                <a:spcPts val="3919"/>
              </a:lnSpc>
            </a:pPr>
            <a:endParaRPr lang="en-US" sz="2799" b="1">
              <a:solidFill>
                <a:srgbClr val="F6F8F7"/>
              </a:solidFill>
              <a:latin typeface="Avenir Bold"/>
              <a:ea typeface="Avenir Bold"/>
              <a:cs typeface="Avenir Bold"/>
              <a:sym typeface="Avenir Bold"/>
            </a:endParaRPr>
          </a:p>
        </p:txBody>
      </p:sp>
      <p:grpSp>
        <p:nvGrpSpPr>
          <p:cNvPr id="28" name="Group 28"/>
          <p:cNvGrpSpPr/>
          <p:nvPr/>
        </p:nvGrpSpPr>
        <p:grpSpPr>
          <a:xfrm>
            <a:off x="12053927" y="7420679"/>
            <a:ext cx="5901212" cy="1926114"/>
            <a:chOff x="0" y="0"/>
            <a:chExt cx="1554229" cy="507289"/>
          </a:xfrm>
        </p:grpSpPr>
        <p:sp>
          <p:nvSpPr>
            <p:cNvPr id="29" name="Freeform 29"/>
            <p:cNvSpPr/>
            <p:nvPr/>
          </p:nvSpPr>
          <p:spPr>
            <a:xfrm>
              <a:off x="0" y="0"/>
              <a:ext cx="1554229" cy="507289"/>
            </a:xfrm>
            <a:custGeom>
              <a:avLst/>
              <a:gdLst/>
              <a:ahLst/>
              <a:cxnLst/>
              <a:rect l="l" t="t" r="r" b="b"/>
              <a:pathLst>
                <a:path w="1554229" h="507289">
                  <a:moveTo>
                    <a:pt x="65596" y="0"/>
                  </a:moveTo>
                  <a:lnTo>
                    <a:pt x="1488633" y="0"/>
                  </a:lnTo>
                  <a:cubicBezTo>
                    <a:pt x="1506030" y="0"/>
                    <a:pt x="1522714" y="6911"/>
                    <a:pt x="1535016" y="19213"/>
                  </a:cubicBezTo>
                  <a:cubicBezTo>
                    <a:pt x="1547318" y="31514"/>
                    <a:pt x="1554229" y="48199"/>
                    <a:pt x="1554229" y="65596"/>
                  </a:cubicBezTo>
                  <a:lnTo>
                    <a:pt x="1554229" y="441693"/>
                  </a:lnTo>
                  <a:cubicBezTo>
                    <a:pt x="1554229" y="459090"/>
                    <a:pt x="1547318" y="475775"/>
                    <a:pt x="1535016" y="488077"/>
                  </a:cubicBezTo>
                  <a:cubicBezTo>
                    <a:pt x="1522714" y="500378"/>
                    <a:pt x="1506030" y="507289"/>
                    <a:pt x="1488633" y="507289"/>
                  </a:cubicBezTo>
                  <a:lnTo>
                    <a:pt x="65596" y="507289"/>
                  </a:lnTo>
                  <a:cubicBezTo>
                    <a:pt x="29368" y="507289"/>
                    <a:pt x="0" y="477921"/>
                    <a:pt x="0" y="441693"/>
                  </a:cubicBezTo>
                  <a:lnTo>
                    <a:pt x="0" y="65596"/>
                  </a:lnTo>
                  <a:cubicBezTo>
                    <a:pt x="0" y="48199"/>
                    <a:pt x="6911" y="31514"/>
                    <a:pt x="19213" y="19213"/>
                  </a:cubicBezTo>
                  <a:cubicBezTo>
                    <a:pt x="31514" y="6911"/>
                    <a:pt x="48199" y="0"/>
                    <a:pt x="65596" y="0"/>
                  </a:cubicBezTo>
                  <a:close/>
                </a:path>
              </a:pathLst>
            </a:custGeom>
            <a:solidFill>
              <a:srgbClr val="0B6197"/>
            </a:solidFill>
          </p:spPr>
          <p:txBody>
            <a:bodyPr/>
            <a:lstStyle/>
            <a:p>
              <a:endParaRPr lang="en-US"/>
            </a:p>
          </p:txBody>
        </p:sp>
        <p:sp>
          <p:nvSpPr>
            <p:cNvPr id="30" name="TextBox 30"/>
            <p:cNvSpPr txBox="1"/>
            <p:nvPr/>
          </p:nvSpPr>
          <p:spPr>
            <a:xfrm>
              <a:off x="0" y="-85725"/>
              <a:ext cx="1554229" cy="593014"/>
            </a:xfrm>
            <a:prstGeom prst="rect">
              <a:avLst/>
            </a:prstGeom>
          </p:spPr>
          <p:txBody>
            <a:bodyPr lIns="50800" tIns="50800" rIns="50800" bIns="50800" rtlCol="0" anchor="ctr"/>
            <a:lstStyle/>
            <a:p>
              <a:pPr algn="ctr">
                <a:lnSpc>
                  <a:spcPts val="2800"/>
                </a:lnSpc>
              </a:pPr>
              <a:endParaRPr/>
            </a:p>
          </p:txBody>
        </p:sp>
      </p:grpSp>
      <p:sp>
        <p:nvSpPr>
          <p:cNvPr id="31" name="TextBox 31"/>
          <p:cNvSpPr txBox="1"/>
          <p:nvPr/>
        </p:nvSpPr>
        <p:spPr>
          <a:xfrm>
            <a:off x="12611061" y="8065362"/>
            <a:ext cx="4535974" cy="10337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Start Strattera 18mg</a:t>
            </a:r>
          </a:p>
          <a:p>
            <a:pPr algn="ctr">
              <a:lnSpc>
                <a:spcPts val="3919"/>
              </a:lnSpc>
            </a:pPr>
            <a:endParaRPr lang="en-US" sz="2799"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Freeform 4"/>
          <p:cNvSpPr/>
          <p:nvPr/>
        </p:nvSpPr>
        <p:spPr>
          <a:xfrm>
            <a:off x="0" y="1028700"/>
            <a:ext cx="6177811" cy="9258300"/>
          </a:xfrm>
          <a:custGeom>
            <a:avLst/>
            <a:gdLst/>
            <a:ahLst/>
            <a:cxnLst/>
            <a:rect l="l" t="t" r="r" b="b"/>
            <a:pathLst>
              <a:path w="6177811" h="9258300">
                <a:moveTo>
                  <a:pt x="0" y="0"/>
                </a:moveTo>
                <a:lnTo>
                  <a:pt x="6177811" y="0"/>
                </a:lnTo>
                <a:lnTo>
                  <a:pt x="6177811" y="9258300"/>
                </a:lnTo>
                <a:lnTo>
                  <a:pt x="0" y="925830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6" name="TextBox 6"/>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7" name="TextBox 7"/>
          <p:cNvSpPr txBox="1"/>
          <p:nvPr/>
        </p:nvSpPr>
        <p:spPr>
          <a:xfrm>
            <a:off x="6670285" y="4397373"/>
            <a:ext cx="10878620" cy="2276842"/>
          </a:xfrm>
          <a:prstGeom prst="rect">
            <a:avLst/>
          </a:prstGeom>
        </p:spPr>
        <p:txBody>
          <a:bodyPr lIns="0" tIns="0" rIns="0" bIns="0" rtlCol="0" anchor="t">
            <a:spAutoFit/>
          </a:bodyPr>
          <a:lstStyle/>
          <a:p>
            <a:pPr algn="ctr">
              <a:lnSpc>
                <a:spcPts val="8800"/>
              </a:lnSpc>
            </a:pPr>
            <a:r>
              <a:rPr lang="en-US" sz="8000" u="sng" dirty="0">
                <a:solidFill>
                  <a:schemeClr val="accent1">
                    <a:lumMod val="75000"/>
                  </a:schemeClr>
                </a:solidFill>
                <a:latin typeface="Avenir"/>
                <a:ea typeface="Avenir"/>
                <a:cs typeface="Avenir"/>
                <a:sym typeface="Avenir"/>
                <a:hlinkClick r:id="rId5" tooltip="https://floridabhcenter.org">
                  <a:extLst>
                    <a:ext uri="{A12FA001-AC4F-418D-AE19-62706E023703}">
                      <ahyp:hlinkClr xmlns:ahyp="http://schemas.microsoft.com/office/drawing/2018/hyperlinkcolor" val="tx"/>
                    </a:ext>
                  </a:extLst>
                </a:hlinkClick>
              </a:rPr>
              <a:t>Medicaid Psychotropic Medication Guideline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TextBox 4"/>
          <p:cNvSpPr txBox="1"/>
          <p:nvPr/>
        </p:nvSpPr>
        <p:spPr>
          <a:xfrm>
            <a:off x="1801596" y="386501"/>
            <a:ext cx="7342404" cy="344774"/>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p:txBody>
      </p:sp>
      <p:sp>
        <p:nvSpPr>
          <p:cNvPr id="5" name="TextBox 5"/>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 name="TextBox 6"/>
          <p:cNvSpPr txBox="1"/>
          <p:nvPr/>
        </p:nvSpPr>
        <p:spPr>
          <a:xfrm>
            <a:off x="4409592" y="1205798"/>
            <a:ext cx="9033676"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8 Week Follow Up</a:t>
            </a:r>
          </a:p>
        </p:txBody>
      </p:sp>
      <p:grpSp>
        <p:nvGrpSpPr>
          <p:cNvPr id="7" name="Group 7"/>
          <p:cNvGrpSpPr/>
          <p:nvPr/>
        </p:nvGrpSpPr>
        <p:grpSpPr>
          <a:xfrm>
            <a:off x="249660" y="5411866"/>
            <a:ext cx="5548787" cy="2234788"/>
            <a:chOff x="0" y="0"/>
            <a:chExt cx="1461409" cy="588586"/>
          </a:xfrm>
        </p:grpSpPr>
        <p:sp>
          <p:nvSpPr>
            <p:cNvPr id="8" name="Freeform 8"/>
            <p:cNvSpPr/>
            <p:nvPr/>
          </p:nvSpPr>
          <p:spPr>
            <a:xfrm>
              <a:off x="0" y="0"/>
              <a:ext cx="1461409" cy="588586"/>
            </a:xfrm>
            <a:custGeom>
              <a:avLst/>
              <a:gdLst/>
              <a:ahLst/>
              <a:cxnLst/>
              <a:rect l="l" t="t" r="r" b="b"/>
              <a:pathLst>
                <a:path w="1461409" h="588586">
                  <a:moveTo>
                    <a:pt x="69762" y="0"/>
                  </a:moveTo>
                  <a:lnTo>
                    <a:pt x="1391647" y="0"/>
                  </a:lnTo>
                  <a:cubicBezTo>
                    <a:pt x="1410149" y="0"/>
                    <a:pt x="1427893" y="7350"/>
                    <a:pt x="1440976" y="20433"/>
                  </a:cubicBezTo>
                  <a:cubicBezTo>
                    <a:pt x="1454059" y="33516"/>
                    <a:pt x="1461409" y="51260"/>
                    <a:pt x="1461409" y="69762"/>
                  </a:cubicBezTo>
                  <a:lnTo>
                    <a:pt x="1461409" y="518824"/>
                  </a:lnTo>
                  <a:cubicBezTo>
                    <a:pt x="1461409" y="557352"/>
                    <a:pt x="1430175" y="588586"/>
                    <a:pt x="1391647" y="588586"/>
                  </a:cubicBezTo>
                  <a:lnTo>
                    <a:pt x="69762" y="588586"/>
                  </a:lnTo>
                  <a:cubicBezTo>
                    <a:pt x="51260" y="588586"/>
                    <a:pt x="33516" y="581236"/>
                    <a:pt x="20433" y="568153"/>
                  </a:cubicBezTo>
                  <a:cubicBezTo>
                    <a:pt x="7350" y="555070"/>
                    <a:pt x="0" y="537326"/>
                    <a:pt x="0" y="518824"/>
                  </a:cubicBezTo>
                  <a:lnTo>
                    <a:pt x="0" y="69762"/>
                  </a:lnTo>
                  <a:cubicBezTo>
                    <a:pt x="0" y="51260"/>
                    <a:pt x="7350" y="33516"/>
                    <a:pt x="20433" y="20433"/>
                  </a:cubicBezTo>
                  <a:cubicBezTo>
                    <a:pt x="33516" y="7350"/>
                    <a:pt x="51260" y="0"/>
                    <a:pt x="69762" y="0"/>
                  </a:cubicBezTo>
                  <a:close/>
                </a:path>
              </a:pathLst>
            </a:custGeom>
            <a:solidFill>
              <a:srgbClr val="348DDB"/>
            </a:solidFill>
          </p:spPr>
          <p:txBody>
            <a:bodyPr/>
            <a:lstStyle/>
            <a:p>
              <a:endParaRPr lang="en-US"/>
            </a:p>
          </p:txBody>
        </p:sp>
        <p:sp>
          <p:nvSpPr>
            <p:cNvPr id="9" name="TextBox 9"/>
            <p:cNvSpPr txBox="1"/>
            <p:nvPr/>
          </p:nvSpPr>
          <p:spPr>
            <a:xfrm>
              <a:off x="0" y="-85725"/>
              <a:ext cx="1461409" cy="674311"/>
            </a:xfrm>
            <a:prstGeom prst="rect">
              <a:avLst/>
            </a:prstGeom>
          </p:spPr>
          <p:txBody>
            <a:bodyPr lIns="50800" tIns="50800" rIns="50800" bIns="50800" rtlCol="0" anchor="ctr"/>
            <a:lstStyle/>
            <a:p>
              <a:pPr algn="ctr">
                <a:lnSpc>
                  <a:spcPts val="2800"/>
                </a:lnSpc>
              </a:pPr>
              <a:endParaRPr/>
            </a:p>
          </p:txBody>
        </p:sp>
      </p:grpSp>
      <p:sp>
        <p:nvSpPr>
          <p:cNvPr id="10" name="TextBox 10"/>
          <p:cNvSpPr txBox="1"/>
          <p:nvPr/>
        </p:nvSpPr>
        <p:spPr>
          <a:xfrm>
            <a:off x="243243" y="5493557"/>
            <a:ext cx="5555204" cy="23247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Verbal outbursts/threats-He became frustrated with a peer at school and threatened to bring a gun to school and shoot him. </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11" name="Group 11"/>
          <p:cNvGrpSpPr/>
          <p:nvPr/>
        </p:nvGrpSpPr>
        <p:grpSpPr>
          <a:xfrm>
            <a:off x="6150872" y="5411866"/>
            <a:ext cx="5573711" cy="2234788"/>
            <a:chOff x="0" y="0"/>
            <a:chExt cx="1467973" cy="588586"/>
          </a:xfrm>
        </p:grpSpPr>
        <p:sp>
          <p:nvSpPr>
            <p:cNvPr id="12" name="Freeform 12"/>
            <p:cNvSpPr/>
            <p:nvPr/>
          </p:nvSpPr>
          <p:spPr>
            <a:xfrm>
              <a:off x="0" y="0"/>
              <a:ext cx="1467973" cy="588586"/>
            </a:xfrm>
            <a:custGeom>
              <a:avLst/>
              <a:gdLst/>
              <a:ahLst/>
              <a:cxnLst/>
              <a:rect l="l" t="t" r="r" b="b"/>
              <a:pathLst>
                <a:path w="1467973" h="588586">
                  <a:moveTo>
                    <a:pt x="69450" y="0"/>
                  </a:moveTo>
                  <a:lnTo>
                    <a:pt x="1398523" y="0"/>
                  </a:lnTo>
                  <a:cubicBezTo>
                    <a:pt x="1416942" y="0"/>
                    <a:pt x="1434607" y="7317"/>
                    <a:pt x="1447632" y="20342"/>
                  </a:cubicBezTo>
                  <a:cubicBezTo>
                    <a:pt x="1460656" y="33366"/>
                    <a:pt x="1467973" y="51031"/>
                    <a:pt x="1467973" y="69450"/>
                  </a:cubicBezTo>
                  <a:lnTo>
                    <a:pt x="1467973" y="519136"/>
                  </a:lnTo>
                  <a:cubicBezTo>
                    <a:pt x="1467973" y="537555"/>
                    <a:pt x="1460656" y="555220"/>
                    <a:pt x="1447632" y="568245"/>
                  </a:cubicBezTo>
                  <a:cubicBezTo>
                    <a:pt x="1434607" y="581269"/>
                    <a:pt x="1416942" y="588586"/>
                    <a:pt x="1398523" y="588586"/>
                  </a:cubicBezTo>
                  <a:lnTo>
                    <a:pt x="69450" y="588586"/>
                  </a:lnTo>
                  <a:cubicBezTo>
                    <a:pt x="51031" y="588586"/>
                    <a:pt x="33366" y="581269"/>
                    <a:pt x="20342" y="568245"/>
                  </a:cubicBezTo>
                  <a:cubicBezTo>
                    <a:pt x="7317" y="555220"/>
                    <a:pt x="0" y="537555"/>
                    <a:pt x="0" y="519136"/>
                  </a:cubicBezTo>
                  <a:lnTo>
                    <a:pt x="0" y="69450"/>
                  </a:lnTo>
                  <a:cubicBezTo>
                    <a:pt x="0" y="51031"/>
                    <a:pt x="7317" y="33366"/>
                    <a:pt x="20342" y="20342"/>
                  </a:cubicBezTo>
                  <a:cubicBezTo>
                    <a:pt x="33366" y="7317"/>
                    <a:pt x="51031" y="0"/>
                    <a:pt x="69450" y="0"/>
                  </a:cubicBezTo>
                  <a:close/>
                </a:path>
              </a:pathLst>
            </a:custGeom>
            <a:solidFill>
              <a:srgbClr val="0B6197"/>
            </a:solidFill>
          </p:spPr>
          <p:txBody>
            <a:bodyPr/>
            <a:lstStyle/>
            <a:p>
              <a:endParaRPr lang="en-US"/>
            </a:p>
          </p:txBody>
        </p:sp>
        <p:sp>
          <p:nvSpPr>
            <p:cNvPr id="13" name="TextBox 13"/>
            <p:cNvSpPr txBox="1"/>
            <p:nvPr/>
          </p:nvSpPr>
          <p:spPr>
            <a:xfrm>
              <a:off x="0" y="-85725"/>
              <a:ext cx="1467973" cy="674311"/>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6541929" y="5566822"/>
            <a:ext cx="4943024" cy="23247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DMI- he has had difficulty controlling his "sugars" "If he is low (sugar) in the 40's he is more dramatic". </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15" name="Group 15"/>
          <p:cNvGrpSpPr/>
          <p:nvPr/>
        </p:nvGrpSpPr>
        <p:grpSpPr>
          <a:xfrm>
            <a:off x="12077008" y="5411866"/>
            <a:ext cx="5878131" cy="2234788"/>
            <a:chOff x="0" y="0"/>
            <a:chExt cx="1548150" cy="588586"/>
          </a:xfrm>
        </p:grpSpPr>
        <p:sp>
          <p:nvSpPr>
            <p:cNvPr id="16" name="Freeform 16"/>
            <p:cNvSpPr/>
            <p:nvPr/>
          </p:nvSpPr>
          <p:spPr>
            <a:xfrm>
              <a:off x="0" y="0"/>
              <a:ext cx="1548150" cy="588586"/>
            </a:xfrm>
            <a:custGeom>
              <a:avLst/>
              <a:gdLst/>
              <a:ahLst/>
              <a:cxnLst/>
              <a:rect l="l" t="t" r="r" b="b"/>
              <a:pathLst>
                <a:path w="1548150" h="588586">
                  <a:moveTo>
                    <a:pt x="65854" y="0"/>
                  </a:moveTo>
                  <a:lnTo>
                    <a:pt x="1482296" y="0"/>
                  </a:lnTo>
                  <a:cubicBezTo>
                    <a:pt x="1518666" y="0"/>
                    <a:pt x="1548150" y="29484"/>
                    <a:pt x="1548150" y="65854"/>
                  </a:cubicBezTo>
                  <a:lnTo>
                    <a:pt x="1548150" y="522732"/>
                  </a:lnTo>
                  <a:cubicBezTo>
                    <a:pt x="1548150" y="559102"/>
                    <a:pt x="1518666" y="588586"/>
                    <a:pt x="1482296" y="588586"/>
                  </a:cubicBezTo>
                  <a:lnTo>
                    <a:pt x="65854" y="588586"/>
                  </a:lnTo>
                  <a:cubicBezTo>
                    <a:pt x="29484" y="588586"/>
                    <a:pt x="0" y="559102"/>
                    <a:pt x="0" y="522732"/>
                  </a:cubicBezTo>
                  <a:lnTo>
                    <a:pt x="0" y="65854"/>
                  </a:lnTo>
                  <a:cubicBezTo>
                    <a:pt x="0" y="29484"/>
                    <a:pt x="29484" y="0"/>
                    <a:pt x="65854" y="0"/>
                  </a:cubicBezTo>
                  <a:close/>
                </a:path>
              </a:pathLst>
            </a:custGeom>
            <a:solidFill>
              <a:srgbClr val="348DDB"/>
            </a:solidFill>
          </p:spPr>
          <p:txBody>
            <a:bodyPr/>
            <a:lstStyle/>
            <a:p>
              <a:endParaRPr lang="en-US"/>
            </a:p>
          </p:txBody>
        </p:sp>
        <p:sp>
          <p:nvSpPr>
            <p:cNvPr id="17" name="TextBox 17"/>
            <p:cNvSpPr txBox="1"/>
            <p:nvPr/>
          </p:nvSpPr>
          <p:spPr>
            <a:xfrm>
              <a:off x="0" y="-85725"/>
              <a:ext cx="1548150" cy="674311"/>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2589147" y="5493557"/>
            <a:ext cx="4857211" cy="23247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His endocrinologist believes he will continue to have difficulty managing his diabetes until puberty. </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19" name="Group 19"/>
          <p:cNvGrpSpPr/>
          <p:nvPr/>
        </p:nvGrpSpPr>
        <p:grpSpPr>
          <a:xfrm>
            <a:off x="249660" y="7862982"/>
            <a:ext cx="5548787" cy="2245790"/>
            <a:chOff x="0" y="0"/>
            <a:chExt cx="1461409" cy="591484"/>
          </a:xfrm>
        </p:grpSpPr>
        <p:sp>
          <p:nvSpPr>
            <p:cNvPr id="20" name="Freeform 20"/>
            <p:cNvSpPr/>
            <p:nvPr/>
          </p:nvSpPr>
          <p:spPr>
            <a:xfrm>
              <a:off x="0" y="0"/>
              <a:ext cx="1461409" cy="591484"/>
            </a:xfrm>
            <a:custGeom>
              <a:avLst/>
              <a:gdLst/>
              <a:ahLst/>
              <a:cxnLst/>
              <a:rect l="l" t="t" r="r" b="b"/>
              <a:pathLst>
                <a:path w="1461409" h="591484">
                  <a:moveTo>
                    <a:pt x="69762" y="0"/>
                  </a:moveTo>
                  <a:lnTo>
                    <a:pt x="1391647" y="0"/>
                  </a:lnTo>
                  <a:cubicBezTo>
                    <a:pt x="1410149" y="0"/>
                    <a:pt x="1427893" y="7350"/>
                    <a:pt x="1440976" y="20433"/>
                  </a:cubicBezTo>
                  <a:cubicBezTo>
                    <a:pt x="1454059" y="33516"/>
                    <a:pt x="1461409" y="51260"/>
                    <a:pt x="1461409" y="69762"/>
                  </a:cubicBezTo>
                  <a:lnTo>
                    <a:pt x="1461409" y="521722"/>
                  </a:lnTo>
                  <a:cubicBezTo>
                    <a:pt x="1461409" y="540224"/>
                    <a:pt x="1454059" y="557968"/>
                    <a:pt x="1440976" y="571051"/>
                  </a:cubicBezTo>
                  <a:cubicBezTo>
                    <a:pt x="1427893" y="584134"/>
                    <a:pt x="1410149" y="591484"/>
                    <a:pt x="1391647" y="591484"/>
                  </a:cubicBezTo>
                  <a:lnTo>
                    <a:pt x="69762" y="591484"/>
                  </a:lnTo>
                  <a:cubicBezTo>
                    <a:pt x="51260" y="591484"/>
                    <a:pt x="33516" y="584134"/>
                    <a:pt x="20433" y="571051"/>
                  </a:cubicBezTo>
                  <a:cubicBezTo>
                    <a:pt x="7350" y="557968"/>
                    <a:pt x="0" y="540224"/>
                    <a:pt x="0" y="521722"/>
                  </a:cubicBezTo>
                  <a:lnTo>
                    <a:pt x="0" y="69762"/>
                  </a:lnTo>
                  <a:cubicBezTo>
                    <a:pt x="0" y="51260"/>
                    <a:pt x="7350" y="33516"/>
                    <a:pt x="20433" y="20433"/>
                  </a:cubicBezTo>
                  <a:cubicBezTo>
                    <a:pt x="33516" y="7350"/>
                    <a:pt x="51260" y="0"/>
                    <a:pt x="69762" y="0"/>
                  </a:cubicBezTo>
                  <a:close/>
                </a:path>
              </a:pathLst>
            </a:custGeom>
            <a:solidFill>
              <a:srgbClr val="0B6197"/>
            </a:solidFill>
          </p:spPr>
          <p:txBody>
            <a:bodyPr/>
            <a:lstStyle/>
            <a:p>
              <a:endParaRPr lang="en-US"/>
            </a:p>
          </p:txBody>
        </p:sp>
        <p:sp>
          <p:nvSpPr>
            <p:cNvPr id="21" name="TextBox 21"/>
            <p:cNvSpPr txBox="1"/>
            <p:nvPr/>
          </p:nvSpPr>
          <p:spPr>
            <a:xfrm>
              <a:off x="0" y="-85725"/>
              <a:ext cx="1461409" cy="677209"/>
            </a:xfrm>
            <a:prstGeom prst="rect">
              <a:avLst/>
            </a:prstGeom>
          </p:spPr>
          <p:txBody>
            <a:bodyPr lIns="50800" tIns="50800" rIns="50800" bIns="50800" rtlCol="0" anchor="ctr"/>
            <a:lstStyle/>
            <a:p>
              <a:pPr algn="ctr">
                <a:lnSpc>
                  <a:spcPts val="2800"/>
                </a:lnSpc>
              </a:pPr>
              <a:endParaRPr/>
            </a:p>
          </p:txBody>
        </p:sp>
      </p:grpSp>
      <p:grpSp>
        <p:nvGrpSpPr>
          <p:cNvPr id="22" name="Group 22"/>
          <p:cNvGrpSpPr/>
          <p:nvPr/>
        </p:nvGrpSpPr>
        <p:grpSpPr>
          <a:xfrm>
            <a:off x="6150872" y="7891557"/>
            <a:ext cx="5560311" cy="2217215"/>
            <a:chOff x="0" y="0"/>
            <a:chExt cx="1464444" cy="583958"/>
          </a:xfrm>
        </p:grpSpPr>
        <p:sp>
          <p:nvSpPr>
            <p:cNvPr id="23" name="Freeform 23"/>
            <p:cNvSpPr/>
            <p:nvPr/>
          </p:nvSpPr>
          <p:spPr>
            <a:xfrm>
              <a:off x="0" y="0"/>
              <a:ext cx="1464444" cy="583958"/>
            </a:xfrm>
            <a:custGeom>
              <a:avLst/>
              <a:gdLst/>
              <a:ahLst/>
              <a:cxnLst/>
              <a:rect l="l" t="t" r="r" b="b"/>
              <a:pathLst>
                <a:path w="1464444" h="583958">
                  <a:moveTo>
                    <a:pt x="69618" y="0"/>
                  </a:moveTo>
                  <a:lnTo>
                    <a:pt x="1394826" y="0"/>
                  </a:lnTo>
                  <a:cubicBezTo>
                    <a:pt x="1433275" y="0"/>
                    <a:pt x="1464444" y="31169"/>
                    <a:pt x="1464444" y="69618"/>
                  </a:cubicBezTo>
                  <a:lnTo>
                    <a:pt x="1464444" y="514340"/>
                  </a:lnTo>
                  <a:cubicBezTo>
                    <a:pt x="1464444" y="532804"/>
                    <a:pt x="1457109" y="550512"/>
                    <a:pt x="1444054" y="563567"/>
                  </a:cubicBezTo>
                  <a:cubicBezTo>
                    <a:pt x="1430998" y="576623"/>
                    <a:pt x="1413290" y="583958"/>
                    <a:pt x="1394826" y="583958"/>
                  </a:cubicBezTo>
                  <a:lnTo>
                    <a:pt x="69618" y="583958"/>
                  </a:lnTo>
                  <a:cubicBezTo>
                    <a:pt x="31169" y="583958"/>
                    <a:pt x="0" y="552789"/>
                    <a:pt x="0" y="514340"/>
                  </a:cubicBezTo>
                  <a:lnTo>
                    <a:pt x="0" y="69618"/>
                  </a:lnTo>
                  <a:cubicBezTo>
                    <a:pt x="0" y="51154"/>
                    <a:pt x="7335" y="33446"/>
                    <a:pt x="20391" y="20391"/>
                  </a:cubicBezTo>
                  <a:cubicBezTo>
                    <a:pt x="33446" y="7335"/>
                    <a:pt x="51154" y="0"/>
                    <a:pt x="69618" y="0"/>
                  </a:cubicBezTo>
                  <a:close/>
                </a:path>
              </a:pathLst>
            </a:custGeom>
            <a:solidFill>
              <a:srgbClr val="348DDB"/>
            </a:solidFill>
          </p:spPr>
          <p:txBody>
            <a:bodyPr/>
            <a:lstStyle/>
            <a:p>
              <a:endParaRPr lang="en-US"/>
            </a:p>
          </p:txBody>
        </p:sp>
        <p:sp>
          <p:nvSpPr>
            <p:cNvPr id="24" name="TextBox 24"/>
            <p:cNvSpPr txBox="1"/>
            <p:nvPr/>
          </p:nvSpPr>
          <p:spPr>
            <a:xfrm>
              <a:off x="0" y="-85725"/>
              <a:ext cx="1464444" cy="669683"/>
            </a:xfrm>
            <a:prstGeom prst="rect">
              <a:avLst/>
            </a:prstGeom>
          </p:spPr>
          <p:txBody>
            <a:bodyPr lIns="50800" tIns="50800" rIns="50800" bIns="50800" rtlCol="0" anchor="ctr"/>
            <a:lstStyle/>
            <a:p>
              <a:pPr algn="ctr">
                <a:lnSpc>
                  <a:spcPts val="2800"/>
                </a:lnSpc>
              </a:pPr>
              <a:endParaRPr/>
            </a:p>
          </p:txBody>
        </p:sp>
      </p:grpSp>
      <p:sp>
        <p:nvSpPr>
          <p:cNvPr id="25" name="TextBox 25"/>
          <p:cNvSpPr txBox="1"/>
          <p:nvPr/>
        </p:nvSpPr>
        <p:spPr>
          <a:xfrm>
            <a:off x="-845762" y="8636635"/>
            <a:ext cx="7733214" cy="18675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Reviewed Medicaid guidelines</a:t>
            </a:r>
          </a:p>
          <a:p>
            <a:pPr algn="ctr">
              <a:lnSpc>
                <a:spcPts val="3640"/>
              </a:lnSpc>
            </a:pPr>
            <a:endParaRPr lang="en-US" sz="2600" b="1">
              <a:solidFill>
                <a:srgbClr val="F6F8F7"/>
              </a:solidFill>
              <a:latin typeface="Avenir Bold"/>
              <a:ea typeface="Avenir Bold"/>
              <a:cs typeface="Avenir Bold"/>
              <a:sym typeface="Avenir Bold"/>
            </a:endParaRPr>
          </a:p>
          <a:p>
            <a:pPr algn="ctr">
              <a:lnSpc>
                <a:spcPts val="3640"/>
              </a:lnSpc>
            </a:pPr>
            <a:endParaRPr lang="en-US" sz="2600" b="1">
              <a:solidFill>
                <a:srgbClr val="F6F8F7"/>
              </a:solidFill>
              <a:latin typeface="Avenir Bold"/>
              <a:ea typeface="Avenir Bold"/>
              <a:cs typeface="Avenir Bold"/>
              <a:sym typeface="Avenir Bold"/>
            </a:endParaRPr>
          </a:p>
          <a:p>
            <a:pPr algn="ctr">
              <a:lnSpc>
                <a:spcPts val="3640"/>
              </a:lnSpc>
            </a:pPr>
            <a:endParaRPr lang="en-US" sz="2600" b="1">
              <a:solidFill>
                <a:srgbClr val="F6F8F7"/>
              </a:solidFill>
              <a:latin typeface="Avenir Bold"/>
              <a:ea typeface="Avenir Bold"/>
              <a:cs typeface="Avenir Bold"/>
              <a:sym typeface="Avenir Bold"/>
            </a:endParaRPr>
          </a:p>
        </p:txBody>
      </p:sp>
      <p:sp>
        <p:nvSpPr>
          <p:cNvPr id="26" name="TextBox 26"/>
          <p:cNvSpPr txBox="1"/>
          <p:nvPr/>
        </p:nvSpPr>
        <p:spPr>
          <a:xfrm>
            <a:off x="6541929" y="8669655"/>
            <a:ext cx="4535974" cy="9531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Start Abilify 2mg </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27" name="Group 27"/>
          <p:cNvGrpSpPr/>
          <p:nvPr/>
        </p:nvGrpSpPr>
        <p:grpSpPr>
          <a:xfrm>
            <a:off x="12077008" y="7891557"/>
            <a:ext cx="5878131" cy="2217215"/>
            <a:chOff x="0" y="0"/>
            <a:chExt cx="1548150" cy="583958"/>
          </a:xfrm>
        </p:grpSpPr>
        <p:sp>
          <p:nvSpPr>
            <p:cNvPr id="28" name="Freeform 28"/>
            <p:cNvSpPr/>
            <p:nvPr/>
          </p:nvSpPr>
          <p:spPr>
            <a:xfrm>
              <a:off x="0" y="0"/>
              <a:ext cx="1548150" cy="583958"/>
            </a:xfrm>
            <a:custGeom>
              <a:avLst/>
              <a:gdLst/>
              <a:ahLst/>
              <a:cxnLst/>
              <a:rect l="l" t="t" r="r" b="b"/>
              <a:pathLst>
                <a:path w="1548150" h="583958">
                  <a:moveTo>
                    <a:pt x="65854" y="0"/>
                  </a:moveTo>
                  <a:lnTo>
                    <a:pt x="1482296" y="0"/>
                  </a:lnTo>
                  <a:cubicBezTo>
                    <a:pt x="1518666" y="0"/>
                    <a:pt x="1548150" y="29484"/>
                    <a:pt x="1548150" y="65854"/>
                  </a:cubicBezTo>
                  <a:lnTo>
                    <a:pt x="1548150" y="518104"/>
                  </a:lnTo>
                  <a:cubicBezTo>
                    <a:pt x="1548150" y="554474"/>
                    <a:pt x="1518666" y="583958"/>
                    <a:pt x="1482296" y="583958"/>
                  </a:cubicBezTo>
                  <a:lnTo>
                    <a:pt x="65854" y="583958"/>
                  </a:lnTo>
                  <a:cubicBezTo>
                    <a:pt x="29484" y="583958"/>
                    <a:pt x="0" y="554474"/>
                    <a:pt x="0" y="518104"/>
                  </a:cubicBezTo>
                  <a:lnTo>
                    <a:pt x="0" y="65854"/>
                  </a:lnTo>
                  <a:cubicBezTo>
                    <a:pt x="0" y="29484"/>
                    <a:pt x="29484" y="0"/>
                    <a:pt x="65854" y="0"/>
                  </a:cubicBezTo>
                  <a:close/>
                </a:path>
              </a:pathLst>
            </a:custGeom>
            <a:solidFill>
              <a:srgbClr val="0B6197"/>
            </a:solidFill>
          </p:spPr>
          <p:txBody>
            <a:bodyPr/>
            <a:lstStyle/>
            <a:p>
              <a:endParaRPr lang="en-US"/>
            </a:p>
          </p:txBody>
        </p:sp>
        <p:sp>
          <p:nvSpPr>
            <p:cNvPr id="29" name="TextBox 29"/>
            <p:cNvSpPr txBox="1"/>
            <p:nvPr/>
          </p:nvSpPr>
          <p:spPr>
            <a:xfrm>
              <a:off x="0" y="-85725"/>
              <a:ext cx="1548150" cy="669683"/>
            </a:xfrm>
            <a:prstGeom prst="rect">
              <a:avLst/>
            </a:prstGeom>
          </p:spPr>
          <p:txBody>
            <a:bodyPr lIns="50800" tIns="50800" rIns="50800" bIns="50800" rtlCol="0" anchor="ctr"/>
            <a:lstStyle/>
            <a:p>
              <a:pPr algn="ctr">
                <a:lnSpc>
                  <a:spcPts val="2800"/>
                </a:lnSpc>
              </a:pPr>
              <a:endParaRPr/>
            </a:p>
          </p:txBody>
        </p:sp>
      </p:grpSp>
      <p:sp>
        <p:nvSpPr>
          <p:cNvPr id="30" name="TextBox 30"/>
          <p:cNvSpPr txBox="1"/>
          <p:nvPr/>
        </p:nvSpPr>
        <p:spPr>
          <a:xfrm>
            <a:off x="12749765" y="8669655"/>
            <a:ext cx="4535974" cy="9531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Continue strattera 18mg</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31" name="Group 31"/>
          <p:cNvGrpSpPr/>
          <p:nvPr/>
        </p:nvGrpSpPr>
        <p:grpSpPr>
          <a:xfrm>
            <a:off x="249660" y="2983802"/>
            <a:ext cx="5548787" cy="2159698"/>
            <a:chOff x="0" y="0"/>
            <a:chExt cx="1461409" cy="568809"/>
          </a:xfrm>
        </p:grpSpPr>
        <p:sp>
          <p:nvSpPr>
            <p:cNvPr id="32" name="Freeform 32"/>
            <p:cNvSpPr/>
            <p:nvPr/>
          </p:nvSpPr>
          <p:spPr>
            <a:xfrm>
              <a:off x="0" y="0"/>
              <a:ext cx="1461409" cy="568809"/>
            </a:xfrm>
            <a:custGeom>
              <a:avLst/>
              <a:gdLst/>
              <a:ahLst/>
              <a:cxnLst/>
              <a:rect l="l" t="t" r="r" b="b"/>
              <a:pathLst>
                <a:path w="1461409" h="568809">
                  <a:moveTo>
                    <a:pt x="69762" y="0"/>
                  </a:moveTo>
                  <a:lnTo>
                    <a:pt x="1391647" y="0"/>
                  </a:lnTo>
                  <a:cubicBezTo>
                    <a:pt x="1410149" y="0"/>
                    <a:pt x="1427893" y="7350"/>
                    <a:pt x="1440976" y="20433"/>
                  </a:cubicBezTo>
                  <a:cubicBezTo>
                    <a:pt x="1454059" y="33516"/>
                    <a:pt x="1461409" y="51260"/>
                    <a:pt x="1461409" y="69762"/>
                  </a:cubicBezTo>
                  <a:lnTo>
                    <a:pt x="1461409" y="499047"/>
                  </a:lnTo>
                  <a:cubicBezTo>
                    <a:pt x="1461409" y="537576"/>
                    <a:pt x="1430175" y="568809"/>
                    <a:pt x="1391647" y="568809"/>
                  </a:cubicBezTo>
                  <a:lnTo>
                    <a:pt x="69762" y="568809"/>
                  </a:lnTo>
                  <a:cubicBezTo>
                    <a:pt x="51260" y="568809"/>
                    <a:pt x="33516" y="561460"/>
                    <a:pt x="20433" y="548377"/>
                  </a:cubicBezTo>
                  <a:cubicBezTo>
                    <a:pt x="7350" y="535294"/>
                    <a:pt x="0" y="517549"/>
                    <a:pt x="0" y="499047"/>
                  </a:cubicBezTo>
                  <a:lnTo>
                    <a:pt x="0" y="69762"/>
                  </a:lnTo>
                  <a:cubicBezTo>
                    <a:pt x="0" y="51260"/>
                    <a:pt x="7350" y="33516"/>
                    <a:pt x="20433" y="20433"/>
                  </a:cubicBezTo>
                  <a:cubicBezTo>
                    <a:pt x="33516" y="7350"/>
                    <a:pt x="51260" y="0"/>
                    <a:pt x="69762" y="0"/>
                  </a:cubicBezTo>
                  <a:close/>
                </a:path>
              </a:pathLst>
            </a:custGeom>
            <a:solidFill>
              <a:srgbClr val="0B6197"/>
            </a:solidFill>
          </p:spPr>
          <p:txBody>
            <a:bodyPr/>
            <a:lstStyle/>
            <a:p>
              <a:endParaRPr lang="en-US"/>
            </a:p>
          </p:txBody>
        </p:sp>
        <p:sp>
          <p:nvSpPr>
            <p:cNvPr id="33" name="TextBox 33"/>
            <p:cNvSpPr txBox="1"/>
            <p:nvPr/>
          </p:nvSpPr>
          <p:spPr>
            <a:xfrm>
              <a:off x="0" y="-85725"/>
              <a:ext cx="1461409" cy="654534"/>
            </a:xfrm>
            <a:prstGeom prst="rect">
              <a:avLst/>
            </a:prstGeom>
          </p:spPr>
          <p:txBody>
            <a:bodyPr lIns="50800" tIns="50800" rIns="50800" bIns="50800" rtlCol="0" anchor="ctr"/>
            <a:lstStyle/>
            <a:p>
              <a:pPr algn="ctr">
                <a:lnSpc>
                  <a:spcPts val="2800"/>
                </a:lnSpc>
              </a:pPr>
              <a:endParaRPr/>
            </a:p>
          </p:txBody>
        </p:sp>
      </p:grpSp>
      <p:grpSp>
        <p:nvGrpSpPr>
          <p:cNvPr id="34" name="Group 34"/>
          <p:cNvGrpSpPr/>
          <p:nvPr/>
        </p:nvGrpSpPr>
        <p:grpSpPr>
          <a:xfrm>
            <a:off x="6150872" y="2983802"/>
            <a:ext cx="5573711" cy="2159698"/>
            <a:chOff x="0" y="0"/>
            <a:chExt cx="1467973" cy="568809"/>
          </a:xfrm>
        </p:grpSpPr>
        <p:sp>
          <p:nvSpPr>
            <p:cNvPr id="35" name="Freeform 35"/>
            <p:cNvSpPr/>
            <p:nvPr/>
          </p:nvSpPr>
          <p:spPr>
            <a:xfrm>
              <a:off x="0" y="0"/>
              <a:ext cx="1467973" cy="568809"/>
            </a:xfrm>
            <a:custGeom>
              <a:avLst/>
              <a:gdLst/>
              <a:ahLst/>
              <a:cxnLst/>
              <a:rect l="l" t="t" r="r" b="b"/>
              <a:pathLst>
                <a:path w="1467973" h="568809">
                  <a:moveTo>
                    <a:pt x="69450" y="0"/>
                  </a:moveTo>
                  <a:lnTo>
                    <a:pt x="1398523" y="0"/>
                  </a:lnTo>
                  <a:cubicBezTo>
                    <a:pt x="1416942" y="0"/>
                    <a:pt x="1434607" y="7317"/>
                    <a:pt x="1447632" y="20342"/>
                  </a:cubicBezTo>
                  <a:cubicBezTo>
                    <a:pt x="1460656" y="33366"/>
                    <a:pt x="1467973" y="51031"/>
                    <a:pt x="1467973" y="69450"/>
                  </a:cubicBezTo>
                  <a:lnTo>
                    <a:pt x="1467973" y="499359"/>
                  </a:lnTo>
                  <a:cubicBezTo>
                    <a:pt x="1467973" y="537715"/>
                    <a:pt x="1436879" y="568809"/>
                    <a:pt x="1398523" y="568809"/>
                  </a:cubicBezTo>
                  <a:lnTo>
                    <a:pt x="69450" y="568809"/>
                  </a:lnTo>
                  <a:cubicBezTo>
                    <a:pt x="51031" y="568809"/>
                    <a:pt x="33366" y="561492"/>
                    <a:pt x="20342" y="548468"/>
                  </a:cubicBezTo>
                  <a:cubicBezTo>
                    <a:pt x="7317" y="535443"/>
                    <a:pt x="0" y="517779"/>
                    <a:pt x="0" y="499359"/>
                  </a:cubicBezTo>
                  <a:lnTo>
                    <a:pt x="0" y="69450"/>
                  </a:lnTo>
                  <a:cubicBezTo>
                    <a:pt x="0" y="51031"/>
                    <a:pt x="7317" y="33366"/>
                    <a:pt x="20342" y="20342"/>
                  </a:cubicBezTo>
                  <a:cubicBezTo>
                    <a:pt x="33366" y="7317"/>
                    <a:pt x="51031" y="0"/>
                    <a:pt x="69450" y="0"/>
                  </a:cubicBezTo>
                  <a:close/>
                </a:path>
              </a:pathLst>
            </a:custGeom>
            <a:solidFill>
              <a:srgbClr val="348DDB"/>
            </a:solidFill>
          </p:spPr>
          <p:txBody>
            <a:bodyPr/>
            <a:lstStyle/>
            <a:p>
              <a:endParaRPr lang="en-US"/>
            </a:p>
          </p:txBody>
        </p:sp>
        <p:sp>
          <p:nvSpPr>
            <p:cNvPr id="36" name="TextBox 36"/>
            <p:cNvSpPr txBox="1"/>
            <p:nvPr/>
          </p:nvSpPr>
          <p:spPr>
            <a:xfrm>
              <a:off x="0" y="-85725"/>
              <a:ext cx="1467973" cy="654534"/>
            </a:xfrm>
            <a:prstGeom prst="rect">
              <a:avLst/>
            </a:prstGeom>
          </p:spPr>
          <p:txBody>
            <a:bodyPr lIns="50800" tIns="50800" rIns="50800" bIns="50800" rtlCol="0" anchor="ctr"/>
            <a:lstStyle/>
            <a:p>
              <a:pPr algn="ctr">
                <a:lnSpc>
                  <a:spcPts val="2800"/>
                </a:lnSpc>
              </a:pPr>
              <a:endParaRPr/>
            </a:p>
          </p:txBody>
        </p:sp>
      </p:grpSp>
      <p:sp>
        <p:nvSpPr>
          <p:cNvPr id="37" name="TextBox 37"/>
          <p:cNvSpPr txBox="1"/>
          <p:nvPr/>
        </p:nvSpPr>
        <p:spPr>
          <a:xfrm>
            <a:off x="616885" y="3508706"/>
            <a:ext cx="4814337" cy="14103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Chief Complaint: "Not good, its getting worse" </a:t>
            </a:r>
          </a:p>
          <a:p>
            <a:pPr algn="ctr">
              <a:lnSpc>
                <a:spcPts val="3640"/>
              </a:lnSpc>
            </a:pPr>
            <a:endParaRPr lang="en-US" sz="2600" b="1">
              <a:solidFill>
                <a:srgbClr val="F6F8F7"/>
              </a:solidFill>
              <a:latin typeface="Avenir Bold"/>
              <a:ea typeface="Avenir Bold"/>
              <a:cs typeface="Avenir Bold"/>
              <a:sym typeface="Avenir Bold"/>
            </a:endParaRPr>
          </a:p>
        </p:txBody>
      </p:sp>
      <p:sp>
        <p:nvSpPr>
          <p:cNvPr id="38" name="TextBox 38"/>
          <p:cNvSpPr txBox="1"/>
          <p:nvPr/>
        </p:nvSpPr>
        <p:spPr>
          <a:xfrm>
            <a:off x="6658443" y="3508706"/>
            <a:ext cx="4535974" cy="14103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Worsening of behavior and anger</a:t>
            </a:r>
          </a:p>
          <a:p>
            <a:pPr algn="ctr">
              <a:lnSpc>
                <a:spcPts val="3640"/>
              </a:lnSpc>
            </a:pPr>
            <a:endParaRPr lang="en-US" sz="2600" b="1">
              <a:solidFill>
                <a:srgbClr val="F6F8F7"/>
              </a:solidFill>
              <a:latin typeface="Avenir Bold"/>
              <a:ea typeface="Avenir Bold"/>
              <a:cs typeface="Avenir Bold"/>
              <a:sym typeface="Avenir Bold"/>
            </a:endParaRPr>
          </a:p>
        </p:txBody>
      </p:sp>
      <p:grpSp>
        <p:nvGrpSpPr>
          <p:cNvPr id="39" name="Group 39"/>
          <p:cNvGrpSpPr/>
          <p:nvPr/>
        </p:nvGrpSpPr>
        <p:grpSpPr>
          <a:xfrm>
            <a:off x="12077008" y="2983802"/>
            <a:ext cx="5878131" cy="2159698"/>
            <a:chOff x="0" y="0"/>
            <a:chExt cx="1548150" cy="568809"/>
          </a:xfrm>
        </p:grpSpPr>
        <p:sp>
          <p:nvSpPr>
            <p:cNvPr id="40" name="Freeform 40"/>
            <p:cNvSpPr/>
            <p:nvPr/>
          </p:nvSpPr>
          <p:spPr>
            <a:xfrm>
              <a:off x="0" y="0"/>
              <a:ext cx="1548150" cy="568809"/>
            </a:xfrm>
            <a:custGeom>
              <a:avLst/>
              <a:gdLst/>
              <a:ahLst/>
              <a:cxnLst/>
              <a:rect l="l" t="t" r="r" b="b"/>
              <a:pathLst>
                <a:path w="1548150" h="568809">
                  <a:moveTo>
                    <a:pt x="65854" y="0"/>
                  </a:moveTo>
                  <a:lnTo>
                    <a:pt x="1482296" y="0"/>
                  </a:lnTo>
                  <a:cubicBezTo>
                    <a:pt x="1518666" y="0"/>
                    <a:pt x="1548150" y="29484"/>
                    <a:pt x="1548150" y="65854"/>
                  </a:cubicBezTo>
                  <a:lnTo>
                    <a:pt x="1548150" y="502956"/>
                  </a:lnTo>
                  <a:cubicBezTo>
                    <a:pt x="1548150" y="539326"/>
                    <a:pt x="1518666" y="568809"/>
                    <a:pt x="1482296" y="568809"/>
                  </a:cubicBezTo>
                  <a:lnTo>
                    <a:pt x="65854" y="568809"/>
                  </a:lnTo>
                  <a:cubicBezTo>
                    <a:pt x="29484" y="568809"/>
                    <a:pt x="0" y="539326"/>
                    <a:pt x="0" y="502956"/>
                  </a:cubicBezTo>
                  <a:lnTo>
                    <a:pt x="0" y="65854"/>
                  </a:lnTo>
                  <a:cubicBezTo>
                    <a:pt x="0" y="29484"/>
                    <a:pt x="29484" y="0"/>
                    <a:pt x="65854" y="0"/>
                  </a:cubicBezTo>
                  <a:close/>
                </a:path>
              </a:pathLst>
            </a:custGeom>
            <a:solidFill>
              <a:srgbClr val="0B6197"/>
            </a:solidFill>
          </p:spPr>
          <p:txBody>
            <a:bodyPr/>
            <a:lstStyle/>
            <a:p>
              <a:endParaRPr lang="en-US"/>
            </a:p>
          </p:txBody>
        </p:sp>
        <p:sp>
          <p:nvSpPr>
            <p:cNvPr id="41" name="TextBox 41"/>
            <p:cNvSpPr txBox="1"/>
            <p:nvPr/>
          </p:nvSpPr>
          <p:spPr>
            <a:xfrm>
              <a:off x="0" y="-85725"/>
              <a:ext cx="1548150" cy="654534"/>
            </a:xfrm>
            <a:prstGeom prst="rect">
              <a:avLst/>
            </a:prstGeom>
          </p:spPr>
          <p:txBody>
            <a:bodyPr lIns="50800" tIns="50800" rIns="50800" bIns="50800" rtlCol="0" anchor="ctr"/>
            <a:lstStyle/>
            <a:p>
              <a:pPr algn="ctr">
                <a:lnSpc>
                  <a:spcPts val="2800"/>
                </a:lnSpc>
              </a:pPr>
              <a:endParaRPr/>
            </a:p>
          </p:txBody>
        </p:sp>
      </p:grpSp>
      <p:sp>
        <p:nvSpPr>
          <p:cNvPr id="42" name="TextBox 42"/>
          <p:cNvSpPr txBox="1"/>
          <p:nvPr/>
        </p:nvSpPr>
        <p:spPr>
          <a:xfrm>
            <a:off x="12448483" y="3087131"/>
            <a:ext cx="5204888" cy="2324735"/>
          </a:xfrm>
          <a:prstGeom prst="rect">
            <a:avLst/>
          </a:prstGeom>
        </p:spPr>
        <p:txBody>
          <a:bodyPr lIns="0" tIns="0" rIns="0" bIns="0" rtlCol="0" anchor="t">
            <a:spAutoFit/>
          </a:bodyPr>
          <a:lstStyle/>
          <a:p>
            <a:pPr algn="ctr">
              <a:lnSpc>
                <a:spcPts val="3640"/>
              </a:lnSpc>
            </a:pPr>
            <a:r>
              <a:rPr lang="en-US" sz="2600" b="1">
                <a:solidFill>
                  <a:srgbClr val="F6F8F7"/>
                </a:solidFill>
                <a:latin typeface="Avenir Bold"/>
                <a:ea typeface="Avenir Bold"/>
                <a:cs typeface="Avenir Bold"/>
                <a:sym typeface="Avenir Bold"/>
              </a:rPr>
              <a:t>Physical / aggressive outbursts -he is being physical with his little brother pushing him down explosive</a:t>
            </a:r>
          </a:p>
          <a:p>
            <a:pPr algn="ctr">
              <a:lnSpc>
                <a:spcPts val="3640"/>
              </a:lnSpc>
            </a:pPr>
            <a:endParaRPr lang="en-US" sz="2600"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1028700" y="9586222"/>
            <a:ext cx="16230600" cy="2523300"/>
            <a:chOff x="0" y="0"/>
            <a:chExt cx="4274726" cy="664573"/>
          </a:xfrm>
        </p:grpSpPr>
        <p:sp>
          <p:nvSpPr>
            <p:cNvPr id="5" name="Freeform 5"/>
            <p:cNvSpPr/>
            <p:nvPr/>
          </p:nvSpPr>
          <p:spPr>
            <a:xfrm>
              <a:off x="0" y="0"/>
              <a:ext cx="4274726" cy="664573"/>
            </a:xfrm>
            <a:custGeom>
              <a:avLst/>
              <a:gdLst/>
              <a:ahLst/>
              <a:cxnLst/>
              <a:rect l="l" t="t" r="r" b="b"/>
              <a:pathLst>
                <a:path w="4274726" h="664573">
                  <a:moveTo>
                    <a:pt x="23850" y="0"/>
                  </a:moveTo>
                  <a:lnTo>
                    <a:pt x="4250876" y="0"/>
                  </a:lnTo>
                  <a:cubicBezTo>
                    <a:pt x="4257201" y="0"/>
                    <a:pt x="4263268" y="2513"/>
                    <a:pt x="4267741" y="6985"/>
                  </a:cubicBezTo>
                  <a:cubicBezTo>
                    <a:pt x="4272213" y="11458"/>
                    <a:pt x="4274726" y="17524"/>
                    <a:pt x="4274726" y="23850"/>
                  </a:cubicBezTo>
                  <a:lnTo>
                    <a:pt x="4274726" y="640723"/>
                  </a:lnTo>
                  <a:cubicBezTo>
                    <a:pt x="4274726" y="647048"/>
                    <a:pt x="4272213" y="653115"/>
                    <a:pt x="4267741" y="657587"/>
                  </a:cubicBezTo>
                  <a:cubicBezTo>
                    <a:pt x="4263268" y="662060"/>
                    <a:pt x="4257201" y="664573"/>
                    <a:pt x="4250876" y="664573"/>
                  </a:cubicBezTo>
                  <a:lnTo>
                    <a:pt x="23850" y="664573"/>
                  </a:lnTo>
                  <a:cubicBezTo>
                    <a:pt x="17524" y="664573"/>
                    <a:pt x="11458" y="662060"/>
                    <a:pt x="6985" y="657587"/>
                  </a:cubicBezTo>
                  <a:cubicBezTo>
                    <a:pt x="2513" y="653115"/>
                    <a:pt x="0" y="647048"/>
                    <a:pt x="0" y="640723"/>
                  </a:cubicBezTo>
                  <a:lnTo>
                    <a:pt x="0" y="23850"/>
                  </a:lnTo>
                  <a:cubicBezTo>
                    <a:pt x="0" y="17524"/>
                    <a:pt x="2513" y="11458"/>
                    <a:pt x="6985" y="6985"/>
                  </a:cubicBezTo>
                  <a:cubicBezTo>
                    <a:pt x="11458" y="2513"/>
                    <a:pt x="17524" y="0"/>
                    <a:pt x="23850" y="0"/>
                  </a:cubicBezTo>
                  <a:close/>
                </a:path>
              </a:pathLst>
            </a:custGeom>
            <a:solidFill>
              <a:srgbClr val="348DDB"/>
            </a:solidFill>
          </p:spPr>
          <p:txBody>
            <a:bodyPr/>
            <a:lstStyle/>
            <a:p>
              <a:endParaRPr lang="en-US"/>
            </a:p>
          </p:txBody>
        </p:sp>
        <p:sp>
          <p:nvSpPr>
            <p:cNvPr id="6" name="TextBox 6"/>
            <p:cNvSpPr txBox="1"/>
            <p:nvPr/>
          </p:nvSpPr>
          <p:spPr>
            <a:xfrm>
              <a:off x="0" y="-85725"/>
              <a:ext cx="4274726" cy="750298"/>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6234580" y="5047589"/>
            <a:ext cx="5129733" cy="1610677"/>
            <a:chOff x="0" y="0"/>
            <a:chExt cx="1351041" cy="424211"/>
          </a:xfrm>
        </p:grpSpPr>
        <p:sp>
          <p:nvSpPr>
            <p:cNvPr id="8" name="Freeform 8"/>
            <p:cNvSpPr/>
            <p:nvPr/>
          </p:nvSpPr>
          <p:spPr>
            <a:xfrm>
              <a:off x="0" y="0"/>
              <a:ext cx="1351041" cy="424211"/>
            </a:xfrm>
            <a:custGeom>
              <a:avLst/>
              <a:gdLst/>
              <a:ahLst/>
              <a:cxnLst/>
              <a:rect l="l" t="t" r="r" b="b"/>
              <a:pathLst>
                <a:path w="1351041" h="424211">
                  <a:moveTo>
                    <a:pt x="75461" y="0"/>
                  </a:moveTo>
                  <a:lnTo>
                    <a:pt x="1275580" y="0"/>
                  </a:lnTo>
                  <a:cubicBezTo>
                    <a:pt x="1295593" y="0"/>
                    <a:pt x="1314787" y="7950"/>
                    <a:pt x="1328939" y="22102"/>
                  </a:cubicBezTo>
                  <a:cubicBezTo>
                    <a:pt x="1343090" y="36254"/>
                    <a:pt x="1351041" y="55448"/>
                    <a:pt x="1351041" y="75461"/>
                  </a:cubicBezTo>
                  <a:lnTo>
                    <a:pt x="1351041" y="348750"/>
                  </a:lnTo>
                  <a:cubicBezTo>
                    <a:pt x="1351041" y="390426"/>
                    <a:pt x="1317256" y="424211"/>
                    <a:pt x="1275580" y="424211"/>
                  </a:cubicBezTo>
                  <a:lnTo>
                    <a:pt x="75461" y="424211"/>
                  </a:lnTo>
                  <a:cubicBezTo>
                    <a:pt x="55448" y="424211"/>
                    <a:pt x="36254" y="416261"/>
                    <a:pt x="22102" y="402109"/>
                  </a:cubicBezTo>
                  <a:cubicBezTo>
                    <a:pt x="7950" y="387957"/>
                    <a:pt x="0" y="368763"/>
                    <a:pt x="0" y="348750"/>
                  </a:cubicBezTo>
                  <a:lnTo>
                    <a:pt x="0" y="75461"/>
                  </a:lnTo>
                  <a:cubicBezTo>
                    <a:pt x="0" y="55448"/>
                    <a:pt x="7950" y="36254"/>
                    <a:pt x="22102" y="22102"/>
                  </a:cubicBezTo>
                  <a:cubicBezTo>
                    <a:pt x="36254" y="7950"/>
                    <a:pt x="55448" y="0"/>
                    <a:pt x="75461" y="0"/>
                  </a:cubicBezTo>
                  <a:close/>
                </a:path>
              </a:pathLst>
            </a:custGeom>
            <a:solidFill>
              <a:srgbClr val="0B6197"/>
            </a:solidFill>
          </p:spPr>
          <p:txBody>
            <a:bodyPr/>
            <a:lstStyle/>
            <a:p>
              <a:endParaRPr lang="en-US"/>
            </a:p>
          </p:txBody>
        </p:sp>
        <p:sp>
          <p:nvSpPr>
            <p:cNvPr id="9" name="TextBox 9"/>
            <p:cNvSpPr txBox="1"/>
            <p:nvPr/>
          </p:nvSpPr>
          <p:spPr>
            <a:xfrm>
              <a:off x="0" y="-85725"/>
              <a:ext cx="1351041" cy="509936"/>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11734102" y="5047589"/>
            <a:ext cx="5129733" cy="1610677"/>
            <a:chOff x="0" y="0"/>
            <a:chExt cx="1351041" cy="424211"/>
          </a:xfrm>
        </p:grpSpPr>
        <p:sp>
          <p:nvSpPr>
            <p:cNvPr id="11" name="Freeform 11"/>
            <p:cNvSpPr/>
            <p:nvPr/>
          </p:nvSpPr>
          <p:spPr>
            <a:xfrm>
              <a:off x="0" y="0"/>
              <a:ext cx="1351041" cy="424211"/>
            </a:xfrm>
            <a:custGeom>
              <a:avLst/>
              <a:gdLst/>
              <a:ahLst/>
              <a:cxnLst/>
              <a:rect l="l" t="t" r="r" b="b"/>
              <a:pathLst>
                <a:path w="1351041" h="424211">
                  <a:moveTo>
                    <a:pt x="75461" y="0"/>
                  </a:moveTo>
                  <a:lnTo>
                    <a:pt x="1275580" y="0"/>
                  </a:lnTo>
                  <a:cubicBezTo>
                    <a:pt x="1295593" y="0"/>
                    <a:pt x="1314787" y="7950"/>
                    <a:pt x="1328939" y="22102"/>
                  </a:cubicBezTo>
                  <a:cubicBezTo>
                    <a:pt x="1343090" y="36254"/>
                    <a:pt x="1351041" y="55448"/>
                    <a:pt x="1351041" y="75461"/>
                  </a:cubicBezTo>
                  <a:lnTo>
                    <a:pt x="1351041" y="348750"/>
                  </a:lnTo>
                  <a:cubicBezTo>
                    <a:pt x="1351041" y="390426"/>
                    <a:pt x="1317256" y="424211"/>
                    <a:pt x="1275580" y="424211"/>
                  </a:cubicBezTo>
                  <a:lnTo>
                    <a:pt x="75461" y="424211"/>
                  </a:lnTo>
                  <a:cubicBezTo>
                    <a:pt x="55448" y="424211"/>
                    <a:pt x="36254" y="416261"/>
                    <a:pt x="22102" y="402109"/>
                  </a:cubicBezTo>
                  <a:cubicBezTo>
                    <a:pt x="7950" y="387957"/>
                    <a:pt x="0" y="368763"/>
                    <a:pt x="0" y="348750"/>
                  </a:cubicBezTo>
                  <a:lnTo>
                    <a:pt x="0" y="75461"/>
                  </a:lnTo>
                  <a:cubicBezTo>
                    <a:pt x="0" y="55448"/>
                    <a:pt x="7950" y="36254"/>
                    <a:pt x="22102" y="22102"/>
                  </a:cubicBezTo>
                  <a:cubicBezTo>
                    <a:pt x="36254" y="7950"/>
                    <a:pt x="55448" y="0"/>
                    <a:pt x="75461" y="0"/>
                  </a:cubicBezTo>
                  <a:close/>
                </a:path>
              </a:pathLst>
            </a:custGeom>
            <a:solidFill>
              <a:srgbClr val="0B6197"/>
            </a:solidFill>
          </p:spPr>
          <p:txBody>
            <a:bodyPr/>
            <a:lstStyle/>
            <a:p>
              <a:endParaRPr lang="en-US"/>
            </a:p>
          </p:txBody>
        </p:sp>
        <p:sp>
          <p:nvSpPr>
            <p:cNvPr id="12" name="TextBox 12"/>
            <p:cNvSpPr txBox="1"/>
            <p:nvPr/>
          </p:nvSpPr>
          <p:spPr>
            <a:xfrm>
              <a:off x="0" y="-85725"/>
              <a:ext cx="1351041" cy="509936"/>
            </a:xfrm>
            <a:prstGeom prst="rect">
              <a:avLst/>
            </a:prstGeom>
          </p:spPr>
          <p:txBody>
            <a:bodyPr lIns="50800" tIns="50800" rIns="50800" bIns="50800" rtlCol="0" anchor="ctr"/>
            <a:lstStyle/>
            <a:p>
              <a:pPr algn="ctr">
                <a:lnSpc>
                  <a:spcPts val="2800"/>
                </a:lnSpc>
              </a:pPr>
              <a:endParaRPr/>
            </a:p>
          </p:txBody>
        </p:sp>
      </p:grpSp>
      <p:grpSp>
        <p:nvGrpSpPr>
          <p:cNvPr id="13" name="Group 13"/>
          <p:cNvGrpSpPr/>
          <p:nvPr/>
        </p:nvGrpSpPr>
        <p:grpSpPr>
          <a:xfrm>
            <a:off x="6234580" y="6886866"/>
            <a:ext cx="5129733" cy="1610677"/>
            <a:chOff x="0" y="0"/>
            <a:chExt cx="1351041" cy="424211"/>
          </a:xfrm>
        </p:grpSpPr>
        <p:sp>
          <p:nvSpPr>
            <p:cNvPr id="14" name="Freeform 14"/>
            <p:cNvSpPr/>
            <p:nvPr/>
          </p:nvSpPr>
          <p:spPr>
            <a:xfrm>
              <a:off x="0" y="0"/>
              <a:ext cx="1351041" cy="424211"/>
            </a:xfrm>
            <a:custGeom>
              <a:avLst/>
              <a:gdLst/>
              <a:ahLst/>
              <a:cxnLst/>
              <a:rect l="l" t="t" r="r" b="b"/>
              <a:pathLst>
                <a:path w="1351041" h="424211">
                  <a:moveTo>
                    <a:pt x="75461" y="0"/>
                  </a:moveTo>
                  <a:lnTo>
                    <a:pt x="1275580" y="0"/>
                  </a:lnTo>
                  <a:cubicBezTo>
                    <a:pt x="1295593" y="0"/>
                    <a:pt x="1314787" y="7950"/>
                    <a:pt x="1328939" y="22102"/>
                  </a:cubicBezTo>
                  <a:cubicBezTo>
                    <a:pt x="1343090" y="36254"/>
                    <a:pt x="1351041" y="55448"/>
                    <a:pt x="1351041" y="75461"/>
                  </a:cubicBezTo>
                  <a:lnTo>
                    <a:pt x="1351041" y="348750"/>
                  </a:lnTo>
                  <a:cubicBezTo>
                    <a:pt x="1351041" y="390426"/>
                    <a:pt x="1317256" y="424211"/>
                    <a:pt x="1275580" y="424211"/>
                  </a:cubicBezTo>
                  <a:lnTo>
                    <a:pt x="75461" y="424211"/>
                  </a:lnTo>
                  <a:cubicBezTo>
                    <a:pt x="55448" y="424211"/>
                    <a:pt x="36254" y="416261"/>
                    <a:pt x="22102" y="402109"/>
                  </a:cubicBezTo>
                  <a:cubicBezTo>
                    <a:pt x="7950" y="387957"/>
                    <a:pt x="0" y="368763"/>
                    <a:pt x="0" y="348750"/>
                  </a:cubicBezTo>
                  <a:lnTo>
                    <a:pt x="0" y="75461"/>
                  </a:lnTo>
                  <a:cubicBezTo>
                    <a:pt x="0" y="55448"/>
                    <a:pt x="7950" y="36254"/>
                    <a:pt x="22102" y="22102"/>
                  </a:cubicBezTo>
                  <a:cubicBezTo>
                    <a:pt x="36254" y="7950"/>
                    <a:pt x="55448" y="0"/>
                    <a:pt x="75461" y="0"/>
                  </a:cubicBezTo>
                  <a:close/>
                </a:path>
              </a:pathLst>
            </a:custGeom>
            <a:solidFill>
              <a:srgbClr val="0B6197"/>
            </a:solidFill>
          </p:spPr>
          <p:txBody>
            <a:bodyPr/>
            <a:lstStyle/>
            <a:p>
              <a:endParaRPr lang="en-US"/>
            </a:p>
          </p:txBody>
        </p:sp>
        <p:sp>
          <p:nvSpPr>
            <p:cNvPr id="15" name="TextBox 15"/>
            <p:cNvSpPr txBox="1"/>
            <p:nvPr/>
          </p:nvSpPr>
          <p:spPr>
            <a:xfrm>
              <a:off x="0" y="-85725"/>
              <a:ext cx="1351041" cy="509936"/>
            </a:xfrm>
            <a:prstGeom prst="rect">
              <a:avLst/>
            </a:prstGeom>
          </p:spPr>
          <p:txBody>
            <a:bodyPr lIns="50800" tIns="50800" rIns="50800" bIns="50800" rtlCol="0" anchor="ctr"/>
            <a:lstStyle/>
            <a:p>
              <a:pPr algn="ctr">
                <a:lnSpc>
                  <a:spcPts val="2800"/>
                </a:lnSpc>
              </a:pPr>
              <a:endParaRPr/>
            </a:p>
          </p:txBody>
        </p:sp>
      </p:grpSp>
      <p:grpSp>
        <p:nvGrpSpPr>
          <p:cNvPr id="16" name="Group 16"/>
          <p:cNvGrpSpPr/>
          <p:nvPr/>
        </p:nvGrpSpPr>
        <p:grpSpPr>
          <a:xfrm>
            <a:off x="11734102" y="6886866"/>
            <a:ext cx="5129733" cy="1610677"/>
            <a:chOff x="0" y="0"/>
            <a:chExt cx="1351041" cy="424211"/>
          </a:xfrm>
        </p:grpSpPr>
        <p:sp>
          <p:nvSpPr>
            <p:cNvPr id="17" name="Freeform 17"/>
            <p:cNvSpPr/>
            <p:nvPr/>
          </p:nvSpPr>
          <p:spPr>
            <a:xfrm>
              <a:off x="0" y="0"/>
              <a:ext cx="1351041" cy="424211"/>
            </a:xfrm>
            <a:custGeom>
              <a:avLst/>
              <a:gdLst/>
              <a:ahLst/>
              <a:cxnLst/>
              <a:rect l="l" t="t" r="r" b="b"/>
              <a:pathLst>
                <a:path w="1351041" h="424211">
                  <a:moveTo>
                    <a:pt x="75461" y="0"/>
                  </a:moveTo>
                  <a:lnTo>
                    <a:pt x="1275580" y="0"/>
                  </a:lnTo>
                  <a:cubicBezTo>
                    <a:pt x="1295593" y="0"/>
                    <a:pt x="1314787" y="7950"/>
                    <a:pt x="1328939" y="22102"/>
                  </a:cubicBezTo>
                  <a:cubicBezTo>
                    <a:pt x="1343090" y="36254"/>
                    <a:pt x="1351041" y="55448"/>
                    <a:pt x="1351041" y="75461"/>
                  </a:cubicBezTo>
                  <a:lnTo>
                    <a:pt x="1351041" y="348750"/>
                  </a:lnTo>
                  <a:cubicBezTo>
                    <a:pt x="1351041" y="390426"/>
                    <a:pt x="1317256" y="424211"/>
                    <a:pt x="1275580" y="424211"/>
                  </a:cubicBezTo>
                  <a:lnTo>
                    <a:pt x="75461" y="424211"/>
                  </a:lnTo>
                  <a:cubicBezTo>
                    <a:pt x="55448" y="424211"/>
                    <a:pt x="36254" y="416261"/>
                    <a:pt x="22102" y="402109"/>
                  </a:cubicBezTo>
                  <a:cubicBezTo>
                    <a:pt x="7950" y="387957"/>
                    <a:pt x="0" y="368763"/>
                    <a:pt x="0" y="348750"/>
                  </a:cubicBezTo>
                  <a:lnTo>
                    <a:pt x="0" y="75461"/>
                  </a:lnTo>
                  <a:cubicBezTo>
                    <a:pt x="0" y="55448"/>
                    <a:pt x="7950" y="36254"/>
                    <a:pt x="22102" y="22102"/>
                  </a:cubicBezTo>
                  <a:cubicBezTo>
                    <a:pt x="36254" y="7950"/>
                    <a:pt x="55448" y="0"/>
                    <a:pt x="75461" y="0"/>
                  </a:cubicBezTo>
                  <a:close/>
                </a:path>
              </a:pathLst>
            </a:custGeom>
            <a:solidFill>
              <a:srgbClr val="0B6197"/>
            </a:solidFill>
          </p:spPr>
          <p:txBody>
            <a:bodyPr/>
            <a:lstStyle/>
            <a:p>
              <a:endParaRPr lang="en-US"/>
            </a:p>
          </p:txBody>
        </p:sp>
        <p:sp>
          <p:nvSpPr>
            <p:cNvPr id="18" name="TextBox 18"/>
            <p:cNvSpPr txBox="1"/>
            <p:nvPr/>
          </p:nvSpPr>
          <p:spPr>
            <a:xfrm>
              <a:off x="0" y="-85725"/>
              <a:ext cx="1351041" cy="509936"/>
            </a:xfrm>
            <a:prstGeom prst="rect">
              <a:avLst/>
            </a:prstGeom>
          </p:spPr>
          <p:txBody>
            <a:bodyPr lIns="50800" tIns="50800" rIns="50800" bIns="50800" rtlCol="0" anchor="ctr"/>
            <a:lstStyle/>
            <a:p>
              <a:pPr algn="ctr">
                <a:lnSpc>
                  <a:spcPts val="2800"/>
                </a:lnSpc>
              </a:pPr>
              <a:endParaRPr/>
            </a:p>
          </p:txBody>
        </p:sp>
      </p:grpSp>
      <p:sp>
        <p:nvSpPr>
          <p:cNvPr id="19" name="TextBox 19"/>
          <p:cNvSpPr txBox="1"/>
          <p:nvPr/>
        </p:nvSpPr>
        <p:spPr>
          <a:xfrm>
            <a:off x="1801596" y="386501"/>
            <a:ext cx="7342404" cy="1062920"/>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a:p>
            <a:pPr algn="l">
              <a:lnSpc>
                <a:spcPts val="2800"/>
              </a:lnSpc>
            </a:pPr>
            <a:endParaRPr lang="en-US" sz="2000" spc="244" dirty="0">
              <a:solidFill>
                <a:srgbClr val="000000"/>
              </a:solidFill>
              <a:latin typeface="Avenir"/>
              <a:ea typeface="Avenir"/>
              <a:cs typeface="Avenir"/>
              <a:sym typeface="Avenir"/>
            </a:endParaRPr>
          </a:p>
        </p:txBody>
      </p:sp>
      <p:sp>
        <p:nvSpPr>
          <p:cNvPr id="20" name="TextBox 20"/>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dirty="0">
                <a:solidFill>
                  <a:srgbClr val="2A2B35"/>
                </a:solidFill>
                <a:latin typeface="Avenir"/>
                <a:ea typeface="Avenir"/>
                <a:cs typeface="Avenir"/>
                <a:sym typeface="Avenir"/>
              </a:rPr>
              <a:t>MEDICAL CASE 2025</a:t>
            </a:r>
          </a:p>
        </p:txBody>
      </p:sp>
      <p:sp>
        <p:nvSpPr>
          <p:cNvPr id="21" name="TextBox 21"/>
          <p:cNvSpPr txBox="1"/>
          <p:nvPr/>
        </p:nvSpPr>
        <p:spPr>
          <a:xfrm>
            <a:off x="9591566" y="1542731"/>
            <a:ext cx="7667734" cy="2416179"/>
          </a:xfrm>
          <a:prstGeom prst="rect">
            <a:avLst/>
          </a:prstGeom>
        </p:spPr>
        <p:txBody>
          <a:bodyPr lIns="0" tIns="0" rIns="0" bIns="0" rtlCol="0" anchor="t">
            <a:spAutoFit/>
          </a:bodyPr>
          <a:lstStyle/>
          <a:p>
            <a:pPr algn="r">
              <a:lnSpc>
                <a:spcPts val="8800"/>
              </a:lnSpc>
            </a:pPr>
            <a:r>
              <a:rPr lang="en-US" sz="8000">
                <a:solidFill>
                  <a:srgbClr val="0B6197"/>
                </a:solidFill>
                <a:latin typeface="Avenir"/>
                <a:ea typeface="Avenir"/>
                <a:cs typeface="Avenir"/>
                <a:sym typeface="Avenir"/>
              </a:rPr>
              <a:t>Special Circumstances</a:t>
            </a:r>
          </a:p>
        </p:txBody>
      </p:sp>
      <p:sp>
        <p:nvSpPr>
          <p:cNvPr id="22" name="TextBox 22"/>
          <p:cNvSpPr txBox="1"/>
          <p:nvPr/>
        </p:nvSpPr>
        <p:spPr>
          <a:xfrm>
            <a:off x="8058271" y="5500503"/>
            <a:ext cx="3066591" cy="581025"/>
          </a:xfrm>
          <a:prstGeom prst="rect">
            <a:avLst/>
          </a:prstGeom>
        </p:spPr>
        <p:txBody>
          <a:bodyPr lIns="0" tIns="0" rIns="0" bIns="0" rtlCol="0" anchor="t">
            <a:spAutoFit/>
          </a:bodyPr>
          <a:lstStyle/>
          <a:p>
            <a:pPr algn="l">
              <a:lnSpc>
                <a:spcPts val="4200"/>
              </a:lnSpc>
            </a:pPr>
            <a:r>
              <a:rPr lang="en-US" sz="3000" b="1">
                <a:solidFill>
                  <a:srgbClr val="F6F8F7"/>
                </a:solidFill>
                <a:latin typeface="Avenir Bold"/>
                <a:ea typeface="Avenir Bold"/>
                <a:cs typeface="Avenir Bold"/>
                <a:sym typeface="Avenir Bold"/>
              </a:rPr>
              <a:t>Child</a:t>
            </a:r>
          </a:p>
        </p:txBody>
      </p:sp>
      <p:sp>
        <p:nvSpPr>
          <p:cNvPr id="23" name="TextBox 23"/>
          <p:cNvSpPr txBox="1"/>
          <p:nvPr/>
        </p:nvSpPr>
        <p:spPr>
          <a:xfrm>
            <a:off x="12399377" y="5275078"/>
            <a:ext cx="3799183" cy="1114425"/>
          </a:xfrm>
          <a:prstGeom prst="rect">
            <a:avLst/>
          </a:prstGeom>
        </p:spPr>
        <p:txBody>
          <a:bodyPr lIns="0" tIns="0" rIns="0" bIns="0" rtlCol="0" anchor="t">
            <a:spAutoFit/>
          </a:bodyPr>
          <a:lstStyle/>
          <a:p>
            <a:pPr algn="ctr">
              <a:lnSpc>
                <a:spcPts val="4200"/>
              </a:lnSpc>
            </a:pPr>
            <a:r>
              <a:rPr lang="en-US" sz="3000" b="1">
                <a:solidFill>
                  <a:srgbClr val="F6F8F7"/>
                </a:solidFill>
                <a:latin typeface="Avenir Bold"/>
                <a:ea typeface="Avenir Bold"/>
                <a:cs typeface="Avenir Bold"/>
                <a:sym typeface="Avenir Bold"/>
              </a:rPr>
              <a:t>Emergency C section - fetal distress</a:t>
            </a:r>
          </a:p>
        </p:txBody>
      </p:sp>
      <p:sp>
        <p:nvSpPr>
          <p:cNvPr id="24" name="TextBox 24"/>
          <p:cNvSpPr txBox="1"/>
          <p:nvPr/>
        </p:nvSpPr>
        <p:spPr>
          <a:xfrm>
            <a:off x="6529149" y="7144041"/>
            <a:ext cx="4540596" cy="1558925"/>
          </a:xfrm>
          <a:prstGeom prst="rect">
            <a:avLst/>
          </a:prstGeom>
        </p:spPr>
        <p:txBody>
          <a:bodyPr lIns="0" tIns="0" rIns="0" bIns="0" rtlCol="0" anchor="t">
            <a:spAutoFit/>
          </a:bodyPr>
          <a:lstStyle/>
          <a:p>
            <a:pPr algn="ctr">
              <a:lnSpc>
                <a:spcPts val="4200"/>
              </a:lnSpc>
            </a:pPr>
            <a:r>
              <a:rPr lang="en-US" sz="3000" b="1">
                <a:solidFill>
                  <a:srgbClr val="F6F8F7"/>
                </a:solidFill>
                <a:latin typeface="Avenir Bold"/>
                <a:ea typeface="Avenir Bold"/>
                <a:cs typeface="Avenir Bold"/>
                <a:sym typeface="Avenir Bold"/>
              </a:rPr>
              <a:t>Medical comorbidities / hospitalizations</a:t>
            </a:r>
          </a:p>
          <a:p>
            <a:pPr algn="ctr">
              <a:lnSpc>
                <a:spcPts val="3500"/>
              </a:lnSpc>
            </a:pPr>
            <a:endParaRPr lang="en-US" sz="3000" b="1">
              <a:solidFill>
                <a:srgbClr val="F6F8F7"/>
              </a:solidFill>
              <a:latin typeface="Avenir Bold"/>
              <a:ea typeface="Avenir Bold"/>
              <a:cs typeface="Avenir Bold"/>
              <a:sym typeface="Avenir Bold"/>
            </a:endParaRPr>
          </a:p>
        </p:txBody>
      </p:sp>
      <p:sp>
        <p:nvSpPr>
          <p:cNvPr id="25" name="TextBox 25"/>
          <p:cNvSpPr txBox="1"/>
          <p:nvPr/>
        </p:nvSpPr>
        <p:spPr>
          <a:xfrm>
            <a:off x="12202494" y="7144041"/>
            <a:ext cx="4192950" cy="1558925"/>
          </a:xfrm>
          <a:prstGeom prst="rect">
            <a:avLst/>
          </a:prstGeom>
        </p:spPr>
        <p:txBody>
          <a:bodyPr lIns="0" tIns="0" rIns="0" bIns="0" rtlCol="0" anchor="t">
            <a:spAutoFit/>
          </a:bodyPr>
          <a:lstStyle/>
          <a:p>
            <a:pPr algn="ctr">
              <a:lnSpc>
                <a:spcPts val="4200"/>
              </a:lnSpc>
            </a:pPr>
            <a:r>
              <a:rPr lang="en-US" sz="3000" b="1">
                <a:solidFill>
                  <a:srgbClr val="F6F8F7"/>
                </a:solidFill>
                <a:latin typeface="Avenir Bold"/>
                <a:ea typeface="Avenir Bold"/>
                <a:cs typeface="Avenir Bold"/>
                <a:sym typeface="Avenir Bold"/>
              </a:rPr>
              <a:t>Serotonin syndrome symptoms</a:t>
            </a:r>
          </a:p>
          <a:p>
            <a:pPr algn="l">
              <a:lnSpc>
                <a:spcPts val="3500"/>
              </a:lnSpc>
            </a:pPr>
            <a:endParaRPr lang="en-US" sz="3000" b="1">
              <a:solidFill>
                <a:srgbClr val="F6F8F7"/>
              </a:solidFill>
              <a:latin typeface="Avenir Bold"/>
              <a:ea typeface="Avenir Bold"/>
              <a:cs typeface="Avenir Bold"/>
              <a:sym typeface="Avenir Bold"/>
            </a:endParaRPr>
          </a:p>
        </p:txBody>
      </p:sp>
      <p:grpSp>
        <p:nvGrpSpPr>
          <p:cNvPr id="26" name="Group 26"/>
          <p:cNvGrpSpPr/>
          <p:nvPr/>
        </p:nvGrpSpPr>
        <p:grpSpPr>
          <a:xfrm>
            <a:off x="761947" y="5047589"/>
            <a:ext cx="5129733" cy="1610677"/>
            <a:chOff x="0" y="0"/>
            <a:chExt cx="1351041" cy="424211"/>
          </a:xfrm>
        </p:grpSpPr>
        <p:sp>
          <p:nvSpPr>
            <p:cNvPr id="27" name="Freeform 27"/>
            <p:cNvSpPr/>
            <p:nvPr/>
          </p:nvSpPr>
          <p:spPr>
            <a:xfrm>
              <a:off x="0" y="0"/>
              <a:ext cx="1351041" cy="424211"/>
            </a:xfrm>
            <a:custGeom>
              <a:avLst/>
              <a:gdLst/>
              <a:ahLst/>
              <a:cxnLst/>
              <a:rect l="l" t="t" r="r" b="b"/>
              <a:pathLst>
                <a:path w="1351041" h="424211">
                  <a:moveTo>
                    <a:pt x="75461" y="0"/>
                  </a:moveTo>
                  <a:lnTo>
                    <a:pt x="1275580" y="0"/>
                  </a:lnTo>
                  <a:cubicBezTo>
                    <a:pt x="1295593" y="0"/>
                    <a:pt x="1314787" y="7950"/>
                    <a:pt x="1328939" y="22102"/>
                  </a:cubicBezTo>
                  <a:cubicBezTo>
                    <a:pt x="1343090" y="36254"/>
                    <a:pt x="1351041" y="55448"/>
                    <a:pt x="1351041" y="75461"/>
                  </a:cubicBezTo>
                  <a:lnTo>
                    <a:pt x="1351041" y="348750"/>
                  </a:lnTo>
                  <a:cubicBezTo>
                    <a:pt x="1351041" y="390426"/>
                    <a:pt x="1317256" y="424211"/>
                    <a:pt x="1275580" y="424211"/>
                  </a:cubicBezTo>
                  <a:lnTo>
                    <a:pt x="75461" y="424211"/>
                  </a:lnTo>
                  <a:cubicBezTo>
                    <a:pt x="55448" y="424211"/>
                    <a:pt x="36254" y="416261"/>
                    <a:pt x="22102" y="402109"/>
                  </a:cubicBezTo>
                  <a:cubicBezTo>
                    <a:pt x="7950" y="387957"/>
                    <a:pt x="0" y="368763"/>
                    <a:pt x="0" y="348750"/>
                  </a:cubicBezTo>
                  <a:lnTo>
                    <a:pt x="0" y="75461"/>
                  </a:lnTo>
                  <a:cubicBezTo>
                    <a:pt x="0" y="55448"/>
                    <a:pt x="7950" y="36254"/>
                    <a:pt x="22102" y="22102"/>
                  </a:cubicBezTo>
                  <a:cubicBezTo>
                    <a:pt x="36254" y="7950"/>
                    <a:pt x="55448" y="0"/>
                    <a:pt x="75461" y="0"/>
                  </a:cubicBezTo>
                  <a:close/>
                </a:path>
              </a:pathLst>
            </a:custGeom>
            <a:solidFill>
              <a:srgbClr val="0B6197"/>
            </a:solidFill>
          </p:spPr>
          <p:txBody>
            <a:bodyPr/>
            <a:lstStyle/>
            <a:p>
              <a:endParaRPr lang="en-US"/>
            </a:p>
          </p:txBody>
        </p:sp>
        <p:sp>
          <p:nvSpPr>
            <p:cNvPr id="28" name="TextBox 28"/>
            <p:cNvSpPr txBox="1"/>
            <p:nvPr/>
          </p:nvSpPr>
          <p:spPr>
            <a:xfrm>
              <a:off x="0" y="-85725"/>
              <a:ext cx="1351041" cy="509936"/>
            </a:xfrm>
            <a:prstGeom prst="rect">
              <a:avLst/>
            </a:prstGeom>
          </p:spPr>
          <p:txBody>
            <a:bodyPr lIns="50800" tIns="50800" rIns="50800" bIns="50800" rtlCol="0" anchor="ctr"/>
            <a:lstStyle/>
            <a:p>
              <a:pPr algn="ctr">
                <a:lnSpc>
                  <a:spcPts val="2800"/>
                </a:lnSpc>
              </a:pPr>
              <a:endParaRPr/>
            </a:p>
          </p:txBody>
        </p:sp>
      </p:grpSp>
      <p:sp>
        <p:nvSpPr>
          <p:cNvPr id="29" name="TextBox 29"/>
          <p:cNvSpPr txBox="1"/>
          <p:nvPr/>
        </p:nvSpPr>
        <p:spPr>
          <a:xfrm>
            <a:off x="1891640" y="5500503"/>
            <a:ext cx="3066591" cy="581025"/>
          </a:xfrm>
          <a:prstGeom prst="rect">
            <a:avLst/>
          </a:prstGeom>
        </p:spPr>
        <p:txBody>
          <a:bodyPr lIns="0" tIns="0" rIns="0" bIns="0" rtlCol="0" anchor="t">
            <a:spAutoFit/>
          </a:bodyPr>
          <a:lstStyle/>
          <a:p>
            <a:pPr algn="l">
              <a:lnSpc>
                <a:spcPts val="4200"/>
              </a:lnSpc>
            </a:pPr>
            <a:r>
              <a:rPr lang="en-US" sz="3000" b="1">
                <a:solidFill>
                  <a:srgbClr val="F6F8F7"/>
                </a:solidFill>
                <a:latin typeface="Avenir Bold"/>
                <a:ea typeface="Avenir Bold"/>
                <a:cs typeface="Avenir Bold"/>
                <a:sym typeface="Avenir Bold"/>
              </a:rPr>
              <a:t>Prenatal HTN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8831400"/>
            <a:ext cx="18288000" cy="3847532"/>
            <a:chOff x="0" y="0"/>
            <a:chExt cx="4816593" cy="1013342"/>
          </a:xfrm>
        </p:grpSpPr>
        <p:sp>
          <p:nvSpPr>
            <p:cNvPr id="5" name="Freeform 5"/>
            <p:cNvSpPr/>
            <p:nvPr/>
          </p:nvSpPr>
          <p:spPr>
            <a:xfrm>
              <a:off x="0" y="0"/>
              <a:ext cx="4816592" cy="1013342"/>
            </a:xfrm>
            <a:custGeom>
              <a:avLst/>
              <a:gdLst/>
              <a:ahLst/>
              <a:cxnLst/>
              <a:rect l="l" t="t" r="r" b="b"/>
              <a:pathLst>
                <a:path w="4816592" h="1013342">
                  <a:moveTo>
                    <a:pt x="21167" y="0"/>
                  </a:moveTo>
                  <a:lnTo>
                    <a:pt x="4795426" y="0"/>
                  </a:lnTo>
                  <a:cubicBezTo>
                    <a:pt x="4801040" y="0"/>
                    <a:pt x="4806423" y="2230"/>
                    <a:pt x="4810393" y="6200"/>
                  </a:cubicBezTo>
                  <a:cubicBezTo>
                    <a:pt x="4814362" y="10169"/>
                    <a:pt x="4816592" y="15553"/>
                    <a:pt x="4816592" y="21167"/>
                  </a:cubicBezTo>
                  <a:lnTo>
                    <a:pt x="4816592" y="992175"/>
                  </a:lnTo>
                  <a:cubicBezTo>
                    <a:pt x="4816592" y="1003865"/>
                    <a:pt x="4807116" y="1013342"/>
                    <a:pt x="4795426" y="1013342"/>
                  </a:cubicBezTo>
                  <a:lnTo>
                    <a:pt x="21167" y="1013342"/>
                  </a:lnTo>
                  <a:cubicBezTo>
                    <a:pt x="9477" y="1013342"/>
                    <a:pt x="0" y="1003865"/>
                    <a:pt x="0" y="992175"/>
                  </a:cubicBezTo>
                  <a:lnTo>
                    <a:pt x="0" y="21167"/>
                  </a:lnTo>
                  <a:cubicBezTo>
                    <a:pt x="0" y="9477"/>
                    <a:pt x="9477" y="0"/>
                    <a:pt x="21167" y="0"/>
                  </a:cubicBezTo>
                  <a:close/>
                </a:path>
              </a:pathLst>
            </a:custGeom>
            <a:solidFill>
              <a:srgbClr val="0B6197"/>
            </a:solidFill>
          </p:spPr>
          <p:txBody>
            <a:bodyPr/>
            <a:lstStyle/>
            <a:p>
              <a:endParaRPr lang="en-US"/>
            </a:p>
          </p:txBody>
        </p:sp>
        <p:sp>
          <p:nvSpPr>
            <p:cNvPr id="6" name="TextBox 6"/>
            <p:cNvSpPr txBox="1"/>
            <p:nvPr/>
          </p:nvSpPr>
          <p:spPr>
            <a:xfrm>
              <a:off x="0" y="-85725"/>
              <a:ext cx="4816593" cy="1099067"/>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3208099" y="1157287"/>
            <a:ext cx="11871801" cy="1301754"/>
          </a:xfrm>
          <a:prstGeom prst="rect">
            <a:avLst/>
          </a:prstGeom>
        </p:spPr>
        <p:txBody>
          <a:bodyPr lIns="0" tIns="0" rIns="0" bIns="0" rtlCol="0" anchor="t">
            <a:spAutoFit/>
          </a:bodyPr>
          <a:lstStyle/>
          <a:p>
            <a:pPr algn="ctr">
              <a:lnSpc>
                <a:spcPts val="8800"/>
              </a:lnSpc>
            </a:pPr>
            <a:r>
              <a:rPr lang="en-US" sz="8000">
                <a:solidFill>
                  <a:srgbClr val="0B6197"/>
                </a:solidFill>
                <a:latin typeface="Avenir"/>
                <a:ea typeface="Avenir"/>
                <a:cs typeface="Avenir"/>
                <a:sym typeface="Avenir"/>
              </a:rPr>
              <a:t>10 Week Follow Up</a:t>
            </a:r>
          </a:p>
        </p:txBody>
      </p:sp>
      <p:sp>
        <p:nvSpPr>
          <p:cNvPr id="10" name="TextBox 10"/>
          <p:cNvSpPr txBox="1"/>
          <p:nvPr/>
        </p:nvSpPr>
        <p:spPr>
          <a:xfrm>
            <a:off x="13795647" y="3545115"/>
            <a:ext cx="981135" cy="663575"/>
          </a:xfrm>
          <a:prstGeom prst="rect">
            <a:avLst/>
          </a:prstGeom>
        </p:spPr>
        <p:txBody>
          <a:bodyPr lIns="0" tIns="0" rIns="0" bIns="0" rtlCol="0" anchor="t">
            <a:spAutoFit/>
          </a:bodyPr>
          <a:lstStyle/>
          <a:p>
            <a:pPr algn="r">
              <a:lnSpc>
                <a:spcPts val="4899"/>
              </a:lnSpc>
            </a:pPr>
            <a:r>
              <a:rPr lang="en-US" sz="3499" b="1">
                <a:solidFill>
                  <a:srgbClr val="F6F8F7"/>
                </a:solidFill>
                <a:latin typeface="Avenir Bold"/>
                <a:ea typeface="Avenir Bold"/>
                <a:cs typeface="Avenir Bold"/>
                <a:sym typeface="Avenir Bold"/>
              </a:rPr>
              <a:t>02</a:t>
            </a:r>
          </a:p>
        </p:txBody>
      </p:sp>
      <p:grpSp>
        <p:nvGrpSpPr>
          <p:cNvPr id="11" name="Group 11"/>
          <p:cNvGrpSpPr/>
          <p:nvPr/>
        </p:nvGrpSpPr>
        <p:grpSpPr>
          <a:xfrm>
            <a:off x="4681367" y="6464867"/>
            <a:ext cx="4080187" cy="3240695"/>
            <a:chOff x="0" y="0"/>
            <a:chExt cx="1074617" cy="853516"/>
          </a:xfrm>
        </p:grpSpPr>
        <p:sp>
          <p:nvSpPr>
            <p:cNvPr id="12" name="Freeform 12"/>
            <p:cNvSpPr/>
            <p:nvPr/>
          </p:nvSpPr>
          <p:spPr>
            <a:xfrm>
              <a:off x="0" y="0"/>
              <a:ext cx="1074617" cy="853516"/>
            </a:xfrm>
            <a:custGeom>
              <a:avLst/>
              <a:gdLst/>
              <a:ahLst/>
              <a:cxnLst/>
              <a:rect l="l" t="t" r="r" b="b"/>
              <a:pathLst>
                <a:path w="1074617" h="853516">
                  <a:moveTo>
                    <a:pt x="94872" y="0"/>
                  </a:moveTo>
                  <a:lnTo>
                    <a:pt x="979745" y="0"/>
                  </a:lnTo>
                  <a:cubicBezTo>
                    <a:pt x="1032141" y="0"/>
                    <a:pt x="1074617" y="42476"/>
                    <a:pt x="1074617" y="94872"/>
                  </a:cubicBezTo>
                  <a:lnTo>
                    <a:pt x="1074617" y="758644"/>
                  </a:lnTo>
                  <a:cubicBezTo>
                    <a:pt x="1074617" y="811041"/>
                    <a:pt x="1032141" y="853516"/>
                    <a:pt x="979745" y="853516"/>
                  </a:cubicBezTo>
                  <a:lnTo>
                    <a:pt x="94872" y="853516"/>
                  </a:lnTo>
                  <a:cubicBezTo>
                    <a:pt x="69710" y="853516"/>
                    <a:pt x="45579" y="843521"/>
                    <a:pt x="27787" y="825729"/>
                  </a:cubicBezTo>
                  <a:cubicBezTo>
                    <a:pt x="9995" y="807937"/>
                    <a:pt x="0" y="783806"/>
                    <a:pt x="0" y="758644"/>
                  </a:cubicBezTo>
                  <a:lnTo>
                    <a:pt x="0" y="94872"/>
                  </a:lnTo>
                  <a:cubicBezTo>
                    <a:pt x="0" y="42476"/>
                    <a:pt x="42476" y="0"/>
                    <a:pt x="94872" y="0"/>
                  </a:cubicBezTo>
                  <a:close/>
                </a:path>
              </a:pathLst>
            </a:custGeom>
            <a:solidFill>
              <a:srgbClr val="348DDB"/>
            </a:solidFill>
            <a:ln w="38100" cap="rnd">
              <a:solidFill>
                <a:srgbClr val="FFFFFF"/>
              </a:solidFill>
              <a:prstDash val="solid"/>
              <a:round/>
            </a:ln>
          </p:spPr>
          <p:txBody>
            <a:bodyPr/>
            <a:lstStyle/>
            <a:p>
              <a:endParaRPr lang="en-US"/>
            </a:p>
          </p:txBody>
        </p:sp>
        <p:sp>
          <p:nvSpPr>
            <p:cNvPr id="13" name="TextBox 13"/>
            <p:cNvSpPr txBox="1"/>
            <p:nvPr/>
          </p:nvSpPr>
          <p:spPr>
            <a:xfrm>
              <a:off x="0" y="-85725"/>
              <a:ext cx="1074617" cy="939241"/>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3544299" y="6458842"/>
            <a:ext cx="4084405" cy="3246720"/>
            <a:chOff x="0" y="0"/>
            <a:chExt cx="1075728" cy="869451"/>
          </a:xfrm>
        </p:grpSpPr>
        <p:sp>
          <p:nvSpPr>
            <p:cNvPr id="15" name="Freeform 15"/>
            <p:cNvSpPr/>
            <p:nvPr/>
          </p:nvSpPr>
          <p:spPr>
            <a:xfrm>
              <a:off x="0" y="0"/>
              <a:ext cx="1075728" cy="869451"/>
            </a:xfrm>
            <a:custGeom>
              <a:avLst/>
              <a:gdLst/>
              <a:ahLst/>
              <a:cxnLst/>
              <a:rect l="l" t="t" r="r" b="b"/>
              <a:pathLst>
                <a:path w="1075728" h="869451">
                  <a:moveTo>
                    <a:pt x="94774" y="0"/>
                  </a:moveTo>
                  <a:lnTo>
                    <a:pt x="980954" y="0"/>
                  </a:lnTo>
                  <a:cubicBezTo>
                    <a:pt x="1006090" y="0"/>
                    <a:pt x="1030196" y="9985"/>
                    <a:pt x="1047969" y="27759"/>
                  </a:cubicBezTo>
                  <a:cubicBezTo>
                    <a:pt x="1065743" y="45532"/>
                    <a:pt x="1075728" y="69638"/>
                    <a:pt x="1075728" y="94774"/>
                  </a:cubicBezTo>
                  <a:lnTo>
                    <a:pt x="1075728" y="774677"/>
                  </a:lnTo>
                  <a:cubicBezTo>
                    <a:pt x="1075728" y="799813"/>
                    <a:pt x="1065743" y="823919"/>
                    <a:pt x="1047969" y="841693"/>
                  </a:cubicBezTo>
                  <a:cubicBezTo>
                    <a:pt x="1030196" y="859466"/>
                    <a:pt x="1006090" y="869451"/>
                    <a:pt x="980954" y="869451"/>
                  </a:cubicBezTo>
                  <a:lnTo>
                    <a:pt x="94774" y="869451"/>
                  </a:lnTo>
                  <a:cubicBezTo>
                    <a:pt x="69638" y="869451"/>
                    <a:pt x="45532" y="859466"/>
                    <a:pt x="27759" y="841693"/>
                  </a:cubicBezTo>
                  <a:cubicBezTo>
                    <a:pt x="9985" y="823919"/>
                    <a:pt x="0" y="799813"/>
                    <a:pt x="0" y="774677"/>
                  </a:cubicBezTo>
                  <a:lnTo>
                    <a:pt x="0" y="94774"/>
                  </a:lnTo>
                  <a:cubicBezTo>
                    <a:pt x="0" y="69638"/>
                    <a:pt x="9985" y="45532"/>
                    <a:pt x="27759" y="27759"/>
                  </a:cubicBezTo>
                  <a:cubicBezTo>
                    <a:pt x="45532" y="9985"/>
                    <a:pt x="69638" y="0"/>
                    <a:pt x="94774" y="0"/>
                  </a:cubicBezTo>
                  <a:close/>
                </a:path>
              </a:pathLst>
            </a:custGeom>
            <a:solidFill>
              <a:srgbClr val="348DDB"/>
            </a:solidFill>
            <a:ln w="38100" cap="rnd">
              <a:solidFill>
                <a:srgbClr val="FFFFFF"/>
              </a:solidFill>
              <a:prstDash val="solid"/>
              <a:round/>
            </a:ln>
          </p:spPr>
          <p:txBody>
            <a:bodyPr/>
            <a:lstStyle/>
            <a:p>
              <a:endParaRPr lang="en-US"/>
            </a:p>
          </p:txBody>
        </p:sp>
        <p:sp>
          <p:nvSpPr>
            <p:cNvPr id="16" name="TextBox 16"/>
            <p:cNvSpPr txBox="1"/>
            <p:nvPr/>
          </p:nvSpPr>
          <p:spPr>
            <a:xfrm>
              <a:off x="0" y="-85725"/>
              <a:ext cx="1075728" cy="955176"/>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9231466" y="6460064"/>
            <a:ext cx="3905278" cy="3223014"/>
            <a:chOff x="0" y="0"/>
            <a:chExt cx="1028551" cy="863530"/>
          </a:xfrm>
        </p:grpSpPr>
        <p:sp>
          <p:nvSpPr>
            <p:cNvPr id="18" name="Freeform 18"/>
            <p:cNvSpPr/>
            <p:nvPr/>
          </p:nvSpPr>
          <p:spPr>
            <a:xfrm>
              <a:off x="0" y="0"/>
              <a:ext cx="1028551" cy="863530"/>
            </a:xfrm>
            <a:custGeom>
              <a:avLst/>
              <a:gdLst/>
              <a:ahLst/>
              <a:cxnLst/>
              <a:rect l="l" t="t" r="r" b="b"/>
              <a:pathLst>
                <a:path w="1028551" h="863530">
                  <a:moveTo>
                    <a:pt x="99121" y="0"/>
                  </a:moveTo>
                  <a:lnTo>
                    <a:pt x="929429" y="0"/>
                  </a:lnTo>
                  <a:cubicBezTo>
                    <a:pt x="984172" y="0"/>
                    <a:pt x="1028551" y="44378"/>
                    <a:pt x="1028551" y="99121"/>
                  </a:cubicBezTo>
                  <a:lnTo>
                    <a:pt x="1028551" y="764409"/>
                  </a:lnTo>
                  <a:cubicBezTo>
                    <a:pt x="1028551" y="790697"/>
                    <a:pt x="1018108" y="815909"/>
                    <a:pt x="999519" y="834498"/>
                  </a:cubicBezTo>
                  <a:cubicBezTo>
                    <a:pt x="980930" y="853087"/>
                    <a:pt x="955718" y="863530"/>
                    <a:pt x="929429" y="863530"/>
                  </a:cubicBezTo>
                  <a:lnTo>
                    <a:pt x="99121" y="863530"/>
                  </a:lnTo>
                  <a:cubicBezTo>
                    <a:pt x="44378" y="863530"/>
                    <a:pt x="0" y="819152"/>
                    <a:pt x="0" y="764409"/>
                  </a:cubicBezTo>
                  <a:lnTo>
                    <a:pt x="0" y="99121"/>
                  </a:lnTo>
                  <a:cubicBezTo>
                    <a:pt x="0" y="44378"/>
                    <a:pt x="44378" y="0"/>
                    <a:pt x="99121" y="0"/>
                  </a:cubicBezTo>
                  <a:close/>
                </a:path>
              </a:pathLst>
            </a:custGeom>
            <a:solidFill>
              <a:srgbClr val="348DDB"/>
            </a:solidFill>
            <a:ln w="38100" cap="rnd">
              <a:solidFill>
                <a:srgbClr val="FFFFFF"/>
              </a:solidFill>
              <a:prstDash val="solid"/>
              <a:round/>
            </a:ln>
          </p:spPr>
          <p:txBody>
            <a:bodyPr/>
            <a:lstStyle/>
            <a:p>
              <a:endParaRPr lang="en-US"/>
            </a:p>
          </p:txBody>
        </p:sp>
        <p:sp>
          <p:nvSpPr>
            <p:cNvPr id="19" name="TextBox 19"/>
            <p:cNvSpPr txBox="1"/>
            <p:nvPr/>
          </p:nvSpPr>
          <p:spPr>
            <a:xfrm>
              <a:off x="0" y="-85725"/>
              <a:ext cx="1028551" cy="949255"/>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nvGrpSpPr>
        <p:grpSpPr>
          <a:xfrm>
            <a:off x="329640" y="6464867"/>
            <a:ext cx="3989776" cy="3240695"/>
            <a:chOff x="0" y="0"/>
            <a:chExt cx="1050805" cy="853516"/>
          </a:xfrm>
        </p:grpSpPr>
        <p:sp>
          <p:nvSpPr>
            <p:cNvPr id="21" name="Freeform 21"/>
            <p:cNvSpPr/>
            <p:nvPr/>
          </p:nvSpPr>
          <p:spPr>
            <a:xfrm>
              <a:off x="0" y="0"/>
              <a:ext cx="1050805" cy="853516"/>
            </a:xfrm>
            <a:custGeom>
              <a:avLst/>
              <a:gdLst/>
              <a:ahLst/>
              <a:cxnLst/>
              <a:rect l="l" t="t" r="r" b="b"/>
              <a:pathLst>
                <a:path w="1050805" h="853516">
                  <a:moveTo>
                    <a:pt x="97022" y="0"/>
                  </a:moveTo>
                  <a:lnTo>
                    <a:pt x="953783" y="0"/>
                  </a:lnTo>
                  <a:cubicBezTo>
                    <a:pt x="1007367" y="0"/>
                    <a:pt x="1050805" y="43438"/>
                    <a:pt x="1050805" y="97022"/>
                  </a:cubicBezTo>
                  <a:lnTo>
                    <a:pt x="1050805" y="756494"/>
                  </a:lnTo>
                  <a:cubicBezTo>
                    <a:pt x="1050805" y="810078"/>
                    <a:pt x="1007367" y="853516"/>
                    <a:pt x="953783" y="853516"/>
                  </a:cubicBezTo>
                  <a:lnTo>
                    <a:pt x="97022" y="853516"/>
                  </a:lnTo>
                  <a:cubicBezTo>
                    <a:pt x="43438" y="853516"/>
                    <a:pt x="0" y="810078"/>
                    <a:pt x="0" y="756494"/>
                  </a:cubicBezTo>
                  <a:lnTo>
                    <a:pt x="0" y="97022"/>
                  </a:lnTo>
                  <a:cubicBezTo>
                    <a:pt x="0" y="43438"/>
                    <a:pt x="43438" y="0"/>
                    <a:pt x="97022" y="0"/>
                  </a:cubicBezTo>
                  <a:close/>
                </a:path>
              </a:pathLst>
            </a:custGeom>
            <a:solidFill>
              <a:srgbClr val="348DDB"/>
            </a:solidFill>
            <a:ln w="38100" cap="rnd">
              <a:solidFill>
                <a:srgbClr val="FFFFFF"/>
              </a:solidFill>
              <a:prstDash val="solid"/>
              <a:round/>
            </a:ln>
          </p:spPr>
          <p:txBody>
            <a:bodyPr/>
            <a:lstStyle/>
            <a:p>
              <a:endParaRPr lang="en-US"/>
            </a:p>
          </p:txBody>
        </p:sp>
        <p:sp>
          <p:nvSpPr>
            <p:cNvPr id="22" name="TextBox 22"/>
            <p:cNvSpPr txBox="1"/>
            <p:nvPr/>
          </p:nvSpPr>
          <p:spPr>
            <a:xfrm>
              <a:off x="0" y="-85725"/>
              <a:ext cx="1050805" cy="939241"/>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nvGrpSpPr>
        <p:grpSpPr>
          <a:xfrm>
            <a:off x="4681367" y="2840265"/>
            <a:ext cx="4121159" cy="3294312"/>
            <a:chOff x="0" y="0"/>
            <a:chExt cx="1085408" cy="867638"/>
          </a:xfrm>
        </p:grpSpPr>
        <p:sp>
          <p:nvSpPr>
            <p:cNvPr id="24" name="Freeform 24"/>
            <p:cNvSpPr/>
            <p:nvPr/>
          </p:nvSpPr>
          <p:spPr>
            <a:xfrm>
              <a:off x="0" y="0"/>
              <a:ext cx="1085408" cy="867638"/>
            </a:xfrm>
            <a:custGeom>
              <a:avLst/>
              <a:gdLst/>
              <a:ahLst/>
              <a:cxnLst/>
              <a:rect l="l" t="t" r="r" b="b"/>
              <a:pathLst>
                <a:path w="1085408" h="867638">
                  <a:moveTo>
                    <a:pt x="93929" y="0"/>
                  </a:moveTo>
                  <a:lnTo>
                    <a:pt x="991479" y="0"/>
                  </a:lnTo>
                  <a:cubicBezTo>
                    <a:pt x="1016391" y="0"/>
                    <a:pt x="1040282" y="9896"/>
                    <a:pt x="1057897" y="27511"/>
                  </a:cubicBezTo>
                  <a:cubicBezTo>
                    <a:pt x="1075512" y="45126"/>
                    <a:pt x="1085408" y="69017"/>
                    <a:pt x="1085408" y="93929"/>
                  </a:cubicBezTo>
                  <a:lnTo>
                    <a:pt x="1085408" y="773709"/>
                  </a:lnTo>
                  <a:cubicBezTo>
                    <a:pt x="1085408" y="798620"/>
                    <a:pt x="1075512" y="822512"/>
                    <a:pt x="1057897" y="840127"/>
                  </a:cubicBezTo>
                  <a:cubicBezTo>
                    <a:pt x="1040282" y="857742"/>
                    <a:pt x="1016391" y="867638"/>
                    <a:pt x="991479" y="867638"/>
                  </a:cubicBezTo>
                  <a:lnTo>
                    <a:pt x="93929" y="867638"/>
                  </a:lnTo>
                  <a:cubicBezTo>
                    <a:pt x="42053" y="867638"/>
                    <a:pt x="0" y="825584"/>
                    <a:pt x="0" y="773709"/>
                  </a:cubicBezTo>
                  <a:lnTo>
                    <a:pt x="0" y="93929"/>
                  </a:lnTo>
                  <a:cubicBezTo>
                    <a:pt x="0" y="69017"/>
                    <a:pt x="9896" y="45126"/>
                    <a:pt x="27511" y="27511"/>
                  </a:cubicBezTo>
                  <a:cubicBezTo>
                    <a:pt x="45126" y="9896"/>
                    <a:pt x="69017" y="0"/>
                    <a:pt x="93929" y="0"/>
                  </a:cubicBezTo>
                  <a:close/>
                </a:path>
              </a:pathLst>
            </a:custGeom>
            <a:solidFill>
              <a:srgbClr val="348DDB"/>
            </a:solidFill>
            <a:ln w="38100" cap="rnd">
              <a:solidFill>
                <a:srgbClr val="FFFFFF"/>
              </a:solidFill>
              <a:prstDash val="solid"/>
              <a:round/>
            </a:ln>
          </p:spPr>
          <p:txBody>
            <a:bodyPr/>
            <a:lstStyle/>
            <a:p>
              <a:endParaRPr lang="en-US"/>
            </a:p>
          </p:txBody>
        </p:sp>
        <p:sp>
          <p:nvSpPr>
            <p:cNvPr id="25" name="TextBox 25"/>
            <p:cNvSpPr txBox="1"/>
            <p:nvPr/>
          </p:nvSpPr>
          <p:spPr>
            <a:xfrm>
              <a:off x="0" y="-85725"/>
              <a:ext cx="1085408" cy="953363"/>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a:off x="13501745" y="2839043"/>
            <a:ext cx="4125037" cy="3294312"/>
            <a:chOff x="0" y="0"/>
            <a:chExt cx="1140372" cy="867638"/>
          </a:xfrm>
        </p:grpSpPr>
        <p:sp>
          <p:nvSpPr>
            <p:cNvPr id="27" name="Freeform 27"/>
            <p:cNvSpPr/>
            <p:nvPr/>
          </p:nvSpPr>
          <p:spPr>
            <a:xfrm>
              <a:off x="0" y="0"/>
              <a:ext cx="1140372" cy="867638"/>
            </a:xfrm>
            <a:custGeom>
              <a:avLst/>
              <a:gdLst/>
              <a:ahLst/>
              <a:cxnLst/>
              <a:rect l="l" t="t" r="r" b="b"/>
              <a:pathLst>
                <a:path w="1140372" h="867638">
                  <a:moveTo>
                    <a:pt x="89402" y="0"/>
                  </a:moveTo>
                  <a:lnTo>
                    <a:pt x="1050970" y="0"/>
                  </a:lnTo>
                  <a:cubicBezTo>
                    <a:pt x="1100345" y="0"/>
                    <a:pt x="1140372" y="40027"/>
                    <a:pt x="1140372" y="89402"/>
                  </a:cubicBezTo>
                  <a:lnTo>
                    <a:pt x="1140372" y="778236"/>
                  </a:lnTo>
                  <a:cubicBezTo>
                    <a:pt x="1140372" y="827611"/>
                    <a:pt x="1100345" y="867638"/>
                    <a:pt x="1050970" y="867638"/>
                  </a:cubicBezTo>
                  <a:lnTo>
                    <a:pt x="89402" y="867638"/>
                  </a:lnTo>
                  <a:cubicBezTo>
                    <a:pt x="40027" y="867638"/>
                    <a:pt x="0" y="827611"/>
                    <a:pt x="0" y="778236"/>
                  </a:cubicBezTo>
                  <a:lnTo>
                    <a:pt x="0" y="89402"/>
                  </a:lnTo>
                  <a:cubicBezTo>
                    <a:pt x="0" y="40027"/>
                    <a:pt x="40027" y="0"/>
                    <a:pt x="89402" y="0"/>
                  </a:cubicBezTo>
                  <a:close/>
                </a:path>
              </a:pathLst>
            </a:custGeom>
            <a:solidFill>
              <a:srgbClr val="348DDB"/>
            </a:solidFill>
            <a:ln w="38100" cap="rnd">
              <a:solidFill>
                <a:srgbClr val="FFFFFF"/>
              </a:solidFill>
              <a:prstDash val="solid"/>
              <a:round/>
            </a:ln>
          </p:spPr>
          <p:txBody>
            <a:bodyPr/>
            <a:lstStyle/>
            <a:p>
              <a:endParaRPr lang="en-US"/>
            </a:p>
          </p:txBody>
        </p:sp>
        <p:sp>
          <p:nvSpPr>
            <p:cNvPr id="28" name="TextBox 28"/>
            <p:cNvSpPr txBox="1"/>
            <p:nvPr/>
          </p:nvSpPr>
          <p:spPr>
            <a:xfrm>
              <a:off x="0" y="-85725"/>
              <a:ext cx="1140372" cy="953363"/>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nvGrpSpPr>
        <p:grpSpPr>
          <a:xfrm>
            <a:off x="9121587" y="2840265"/>
            <a:ext cx="4125037" cy="3294312"/>
            <a:chOff x="0" y="0"/>
            <a:chExt cx="1086429" cy="867638"/>
          </a:xfrm>
        </p:grpSpPr>
        <p:sp>
          <p:nvSpPr>
            <p:cNvPr id="30" name="Freeform 30"/>
            <p:cNvSpPr/>
            <p:nvPr/>
          </p:nvSpPr>
          <p:spPr>
            <a:xfrm>
              <a:off x="0" y="0"/>
              <a:ext cx="1086429" cy="867638"/>
            </a:xfrm>
            <a:custGeom>
              <a:avLst/>
              <a:gdLst/>
              <a:ahLst/>
              <a:cxnLst/>
              <a:rect l="l" t="t" r="r" b="b"/>
              <a:pathLst>
                <a:path w="1086429" h="867638">
                  <a:moveTo>
                    <a:pt x="93841" y="0"/>
                  </a:moveTo>
                  <a:lnTo>
                    <a:pt x="992589" y="0"/>
                  </a:lnTo>
                  <a:cubicBezTo>
                    <a:pt x="1044416" y="0"/>
                    <a:pt x="1086429" y="42014"/>
                    <a:pt x="1086429" y="93841"/>
                  </a:cubicBezTo>
                  <a:lnTo>
                    <a:pt x="1086429" y="773797"/>
                  </a:lnTo>
                  <a:cubicBezTo>
                    <a:pt x="1086429" y="825624"/>
                    <a:pt x="1044416" y="867638"/>
                    <a:pt x="992589" y="867638"/>
                  </a:cubicBezTo>
                  <a:lnTo>
                    <a:pt x="93841" y="867638"/>
                  </a:lnTo>
                  <a:cubicBezTo>
                    <a:pt x="42014" y="867638"/>
                    <a:pt x="0" y="825624"/>
                    <a:pt x="0" y="773797"/>
                  </a:cubicBezTo>
                  <a:lnTo>
                    <a:pt x="0" y="93841"/>
                  </a:lnTo>
                  <a:cubicBezTo>
                    <a:pt x="0" y="42014"/>
                    <a:pt x="42014" y="0"/>
                    <a:pt x="93841" y="0"/>
                  </a:cubicBezTo>
                  <a:close/>
                </a:path>
              </a:pathLst>
            </a:custGeom>
            <a:solidFill>
              <a:srgbClr val="348DDB"/>
            </a:solidFill>
            <a:ln w="38100" cap="rnd">
              <a:solidFill>
                <a:srgbClr val="FFFFFF"/>
              </a:solidFill>
              <a:prstDash val="solid"/>
              <a:round/>
            </a:ln>
          </p:spPr>
          <p:txBody>
            <a:bodyPr/>
            <a:lstStyle/>
            <a:p>
              <a:endParaRPr lang="en-US"/>
            </a:p>
          </p:txBody>
        </p:sp>
        <p:sp>
          <p:nvSpPr>
            <p:cNvPr id="31" name="TextBox 31"/>
            <p:cNvSpPr txBox="1"/>
            <p:nvPr/>
          </p:nvSpPr>
          <p:spPr>
            <a:xfrm>
              <a:off x="0" y="-85725"/>
              <a:ext cx="1086429" cy="953363"/>
            </a:xfrm>
            <a:prstGeom prst="rect">
              <a:avLst/>
            </a:prstGeom>
          </p:spPr>
          <p:txBody>
            <a:bodyPr lIns="50800" tIns="50800" rIns="50800" bIns="50800" rtlCol="0" anchor="ctr"/>
            <a:lstStyle/>
            <a:p>
              <a:pPr algn="ctr">
                <a:lnSpc>
                  <a:spcPts val="2800"/>
                </a:lnSpc>
              </a:pPr>
              <a:endParaRPr/>
            </a:p>
          </p:txBody>
        </p:sp>
      </p:grpSp>
      <p:grpSp>
        <p:nvGrpSpPr>
          <p:cNvPr id="32" name="Group 32"/>
          <p:cNvGrpSpPr/>
          <p:nvPr/>
        </p:nvGrpSpPr>
        <p:grpSpPr>
          <a:xfrm>
            <a:off x="456407" y="2840265"/>
            <a:ext cx="3863010" cy="3294312"/>
            <a:chOff x="0" y="0"/>
            <a:chExt cx="1017418" cy="867638"/>
          </a:xfrm>
        </p:grpSpPr>
        <p:sp>
          <p:nvSpPr>
            <p:cNvPr id="33" name="Freeform 33"/>
            <p:cNvSpPr/>
            <p:nvPr/>
          </p:nvSpPr>
          <p:spPr>
            <a:xfrm>
              <a:off x="0" y="0"/>
              <a:ext cx="1017418" cy="867638"/>
            </a:xfrm>
            <a:custGeom>
              <a:avLst/>
              <a:gdLst/>
              <a:ahLst/>
              <a:cxnLst/>
              <a:rect l="l" t="t" r="r" b="b"/>
              <a:pathLst>
                <a:path w="1017418" h="867638">
                  <a:moveTo>
                    <a:pt x="100206" y="0"/>
                  </a:moveTo>
                  <a:lnTo>
                    <a:pt x="917212" y="0"/>
                  </a:lnTo>
                  <a:cubicBezTo>
                    <a:pt x="943789" y="0"/>
                    <a:pt x="969276" y="10557"/>
                    <a:pt x="988069" y="29350"/>
                  </a:cubicBezTo>
                  <a:cubicBezTo>
                    <a:pt x="1006861" y="48142"/>
                    <a:pt x="1017418" y="73630"/>
                    <a:pt x="1017418" y="100206"/>
                  </a:cubicBezTo>
                  <a:lnTo>
                    <a:pt x="1017418" y="767432"/>
                  </a:lnTo>
                  <a:cubicBezTo>
                    <a:pt x="1017418" y="794008"/>
                    <a:pt x="1006861" y="819496"/>
                    <a:pt x="988069" y="838288"/>
                  </a:cubicBezTo>
                  <a:cubicBezTo>
                    <a:pt x="969276" y="857080"/>
                    <a:pt x="943789" y="867638"/>
                    <a:pt x="917212" y="867638"/>
                  </a:cubicBezTo>
                  <a:lnTo>
                    <a:pt x="100206" y="867638"/>
                  </a:lnTo>
                  <a:cubicBezTo>
                    <a:pt x="73630" y="867638"/>
                    <a:pt x="48142" y="857080"/>
                    <a:pt x="29350" y="838288"/>
                  </a:cubicBezTo>
                  <a:cubicBezTo>
                    <a:pt x="10557" y="819496"/>
                    <a:pt x="0" y="794008"/>
                    <a:pt x="0" y="767432"/>
                  </a:cubicBezTo>
                  <a:lnTo>
                    <a:pt x="0" y="100206"/>
                  </a:lnTo>
                  <a:cubicBezTo>
                    <a:pt x="0" y="73630"/>
                    <a:pt x="10557" y="48142"/>
                    <a:pt x="29350" y="29350"/>
                  </a:cubicBezTo>
                  <a:cubicBezTo>
                    <a:pt x="48142" y="10557"/>
                    <a:pt x="73630" y="0"/>
                    <a:pt x="100206" y="0"/>
                  </a:cubicBezTo>
                  <a:close/>
                </a:path>
              </a:pathLst>
            </a:custGeom>
            <a:solidFill>
              <a:srgbClr val="348DDB"/>
            </a:solidFill>
            <a:ln w="38100" cap="rnd">
              <a:solidFill>
                <a:srgbClr val="FFFFFF"/>
              </a:solidFill>
              <a:prstDash val="solid"/>
              <a:round/>
            </a:ln>
          </p:spPr>
          <p:txBody>
            <a:bodyPr/>
            <a:lstStyle/>
            <a:p>
              <a:endParaRPr lang="en-US"/>
            </a:p>
          </p:txBody>
        </p:sp>
        <p:sp>
          <p:nvSpPr>
            <p:cNvPr id="34" name="TextBox 34"/>
            <p:cNvSpPr txBox="1"/>
            <p:nvPr/>
          </p:nvSpPr>
          <p:spPr>
            <a:xfrm>
              <a:off x="0" y="-85725"/>
              <a:ext cx="1017418" cy="953363"/>
            </a:xfrm>
            <a:prstGeom prst="rect">
              <a:avLst/>
            </a:prstGeom>
          </p:spPr>
          <p:txBody>
            <a:bodyPr lIns="50800" tIns="50800" rIns="50800" bIns="50800" rtlCol="0" anchor="ctr"/>
            <a:lstStyle/>
            <a:p>
              <a:pPr algn="ctr">
                <a:lnSpc>
                  <a:spcPts val="2800"/>
                </a:lnSpc>
              </a:pPr>
              <a:endParaRPr/>
            </a:p>
          </p:txBody>
        </p:sp>
      </p:grpSp>
      <p:sp>
        <p:nvSpPr>
          <p:cNvPr id="35" name="TextBox 35"/>
          <p:cNvSpPr txBox="1"/>
          <p:nvPr/>
        </p:nvSpPr>
        <p:spPr>
          <a:xfrm>
            <a:off x="687226" y="4065023"/>
            <a:ext cx="3356037" cy="12915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Chief Complaint: "90% better" </a:t>
            </a:r>
          </a:p>
          <a:p>
            <a:pPr algn="ctr">
              <a:lnSpc>
                <a:spcPts val="3360"/>
              </a:lnSpc>
            </a:pPr>
            <a:endParaRPr lang="en-US" sz="2400" b="1">
              <a:solidFill>
                <a:srgbClr val="F6F8F7"/>
              </a:solidFill>
              <a:latin typeface="Avenir Bold"/>
              <a:ea typeface="Avenir Bold"/>
              <a:cs typeface="Avenir Bold"/>
              <a:sym typeface="Avenir Bold"/>
            </a:endParaRPr>
          </a:p>
        </p:txBody>
      </p:sp>
      <p:sp>
        <p:nvSpPr>
          <p:cNvPr id="36" name="TextBox 36"/>
          <p:cNvSpPr txBox="1"/>
          <p:nvPr/>
        </p:nvSpPr>
        <p:spPr>
          <a:xfrm>
            <a:off x="4798717" y="2975228"/>
            <a:ext cx="3886457" cy="3387090"/>
          </a:xfrm>
          <a:prstGeom prst="rect">
            <a:avLst/>
          </a:prstGeom>
        </p:spPr>
        <p:txBody>
          <a:bodyPr lIns="0" tIns="0" rIns="0" bIns="0" rtlCol="0" anchor="t">
            <a:spAutoFit/>
          </a:bodyPr>
          <a:lstStyle/>
          <a:p>
            <a:pPr algn="ctr">
              <a:lnSpc>
                <a:spcPts val="3360"/>
              </a:lnSpc>
            </a:pPr>
            <a:r>
              <a:rPr lang="en-US" sz="2400" b="1" dirty="0">
                <a:solidFill>
                  <a:srgbClr val="F6F8F7"/>
                </a:solidFill>
                <a:latin typeface="Avenir Bold"/>
                <a:ea typeface="Avenir Bold"/>
                <a:cs typeface="Avenir Bold"/>
                <a:sym typeface="Avenir Bold"/>
              </a:rPr>
              <a:t>The aggression is 90% gone" He continues to get frustrated with outbursts lasting up to 30 seconds. He is constantly moving and hyperactive throughout the day. </a:t>
            </a:r>
          </a:p>
          <a:p>
            <a:pPr algn="ctr">
              <a:lnSpc>
                <a:spcPts val="3360"/>
              </a:lnSpc>
            </a:pPr>
            <a:endParaRPr lang="en-US" sz="2400" b="1" dirty="0">
              <a:solidFill>
                <a:srgbClr val="F6F8F7"/>
              </a:solidFill>
              <a:latin typeface="Avenir Bold"/>
              <a:ea typeface="Avenir Bold"/>
              <a:cs typeface="Avenir Bold"/>
              <a:sym typeface="Avenir Bold"/>
            </a:endParaRPr>
          </a:p>
        </p:txBody>
      </p:sp>
      <p:sp>
        <p:nvSpPr>
          <p:cNvPr id="37" name="TextBox 37"/>
          <p:cNvSpPr txBox="1"/>
          <p:nvPr/>
        </p:nvSpPr>
        <p:spPr>
          <a:xfrm>
            <a:off x="9251223" y="3114026"/>
            <a:ext cx="3995400" cy="25488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Needs redirection in school, he is fidgety, walking around the classroom, his attention span lasts up to 5 minutes on a preferred task. </a:t>
            </a:r>
          </a:p>
        </p:txBody>
      </p:sp>
      <p:sp>
        <p:nvSpPr>
          <p:cNvPr id="38" name="TextBox 38"/>
          <p:cNvSpPr txBox="1"/>
          <p:nvPr/>
        </p:nvSpPr>
        <p:spPr>
          <a:xfrm>
            <a:off x="13795647" y="3114026"/>
            <a:ext cx="3571279" cy="29679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His appetite has increased with abilify without changes in weight. He sleeps well up to 10 hours of sleep a night. </a:t>
            </a:r>
          </a:p>
          <a:p>
            <a:pPr algn="ctr">
              <a:lnSpc>
                <a:spcPts val="3360"/>
              </a:lnSpc>
            </a:pPr>
            <a:endParaRPr lang="en-US" sz="2400" b="1">
              <a:solidFill>
                <a:srgbClr val="F6F8F7"/>
              </a:solidFill>
              <a:latin typeface="Avenir Bold"/>
              <a:ea typeface="Avenir Bold"/>
              <a:cs typeface="Avenir Bold"/>
              <a:sym typeface="Avenir Bold"/>
            </a:endParaRPr>
          </a:p>
        </p:txBody>
      </p:sp>
      <p:sp>
        <p:nvSpPr>
          <p:cNvPr id="39" name="TextBox 39"/>
          <p:cNvSpPr txBox="1"/>
          <p:nvPr/>
        </p:nvSpPr>
        <p:spPr>
          <a:xfrm>
            <a:off x="541692" y="7548597"/>
            <a:ext cx="3356037" cy="12915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ADHD hyperactive symptoms persist</a:t>
            </a:r>
          </a:p>
          <a:p>
            <a:pPr algn="ctr">
              <a:lnSpc>
                <a:spcPts val="3360"/>
              </a:lnSpc>
            </a:pPr>
            <a:endParaRPr lang="en-US" sz="2400" b="1">
              <a:solidFill>
                <a:srgbClr val="F6F8F7"/>
              </a:solidFill>
              <a:latin typeface="Avenir Bold"/>
              <a:ea typeface="Avenir Bold"/>
              <a:cs typeface="Avenir Bold"/>
              <a:sym typeface="Avenir Bold"/>
            </a:endParaRPr>
          </a:p>
        </p:txBody>
      </p:sp>
      <p:sp>
        <p:nvSpPr>
          <p:cNvPr id="40" name="TextBox 40"/>
          <p:cNvSpPr txBox="1"/>
          <p:nvPr/>
        </p:nvSpPr>
        <p:spPr>
          <a:xfrm>
            <a:off x="5043442" y="7548597"/>
            <a:ext cx="3356037" cy="12915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Start Clonidine 0.05mg po qam</a:t>
            </a:r>
          </a:p>
          <a:p>
            <a:pPr algn="ctr">
              <a:lnSpc>
                <a:spcPts val="3360"/>
              </a:lnSpc>
            </a:pPr>
            <a:endParaRPr lang="en-US" sz="2400" b="1">
              <a:solidFill>
                <a:srgbClr val="F6F8F7"/>
              </a:solidFill>
              <a:latin typeface="Avenir Bold"/>
              <a:ea typeface="Avenir Bold"/>
              <a:cs typeface="Avenir Bold"/>
              <a:sym typeface="Avenir Bold"/>
            </a:endParaRPr>
          </a:p>
        </p:txBody>
      </p:sp>
      <p:sp>
        <p:nvSpPr>
          <p:cNvPr id="41" name="TextBox 41"/>
          <p:cNvSpPr txBox="1"/>
          <p:nvPr/>
        </p:nvSpPr>
        <p:spPr>
          <a:xfrm>
            <a:off x="9506087" y="7548597"/>
            <a:ext cx="3356037" cy="12915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Dc Strattera  (unable to increase d/t weight)</a:t>
            </a:r>
          </a:p>
          <a:p>
            <a:pPr algn="ctr">
              <a:lnSpc>
                <a:spcPts val="3360"/>
              </a:lnSpc>
            </a:pPr>
            <a:endParaRPr lang="en-US" sz="2400" b="1">
              <a:solidFill>
                <a:srgbClr val="F6F8F7"/>
              </a:solidFill>
              <a:latin typeface="Avenir Bold"/>
              <a:ea typeface="Avenir Bold"/>
              <a:cs typeface="Avenir Bold"/>
              <a:sym typeface="Avenir Bold"/>
            </a:endParaRPr>
          </a:p>
        </p:txBody>
      </p:sp>
      <p:sp>
        <p:nvSpPr>
          <p:cNvPr id="42" name="TextBox 42"/>
          <p:cNvSpPr txBox="1"/>
          <p:nvPr/>
        </p:nvSpPr>
        <p:spPr>
          <a:xfrm>
            <a:off x="13917794" y="7758147"/>
            <a:ext cx="3356037" cy="872490"/>
          </a:xfrm>
          <a:prstGeom prst="rect">
            <a:avLst/>
          </a:prstGeom>
        </p:spPr>
        <p:txBody>
          <a:bodyPr lIns="0" tIns="0" rIns="0" bIns="0" rtlCol="0" anchor="t">
            <a:spAutoFit/>
          </a:bodyPr>
          <a:lstStyle/>
          <a:p>
            <a:pPr algn="ctr">
              <a:lnSpc>
                <a:spcPts val="3360"/>
              </a:lnSpc>
            </a:pPr>
            <a:r>
              <a:rPr lang="en-US" sz="2400" b="1">
                <a:solidFill>
                  <a:srgbClr val="F6F8F7"/>
                </a:solidFill>
                <a:latin typeface="Avenir Bold"/>
                <a:ea typeface="Avenir Bold"/>
                <a:cs typeface="Avenir Bold"/>
                <a:sym typeface="Avenir Bold"/>
              </a:rPr>
              <a:t>Cont Abilify</a:t>
            </a:r>
          </a:p>
          <a:p>
            <a:pPr algn="ctr">
              <a:lnSpc>
                <a:spcPts val="3360"/>
              </a:lnSpc>
            </a:pPr>
            <a:endParaRPr lang="en-US" sz="2400"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5387499" y="1947963"/>
            <a:ext cx="11871801"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11 Week Parent Message </a:t>
            </a:r>
          </a:p>
        </p:txBody>
      </p:sp>
      <p:grpSp>
        <p:nvGrpSpPr>
          <p:cNvPr id="19" name="Group 11">
            <a:extLst>
              <a:ext uri="{FF2B5EF4-FFF2-40B4-BE49-F238E27FC236}">
                <a16:creationId xmlns:a16="http://schemas.microsoft.com/office/drawing/2014/main" id="{CBA32856-CCC5-BE05-36C5-ADFF2CE83038}"/>
              </a:ext>
            </a:extLst>
          </p:cNvPr>
          <p:cNvGrpSpPr/>
          <p:nvPr/>
        </p:nvGrpSpPr>
        <p:grpSpPr>
          <a:xfrm>
            <a:off x="1306673" y="3917875"/>
            <a:ext cx="9766462" cy="3969504"/>
            <a:chOff x="0" y="0"/>
            <a:chExt cx="1344732" cy="946518"/>
          </a:xfrm>
        </p:grpSpPr>
        <p:sp>
          <p:nvSpPr>
            <p:cNvPr id="20" name="Freeform 12">
              <a:extLst>
                <a:ext uri="{FF2B5EF4-FFF2-40B4-BE49-F238E27FC236}">
                  <a16:creationId xmlns:a16="http://schemas.microsoft.com/office/drawing/2014/main" id="{A177CED9-5E01-86D2-7709-10BB4026573A}"/>
                </a:ext>
              </a:extLst>
            </p:cNvPr>
            <p:cNvSpPr/>
            <p:nvPr/>
          </p:nvSpPr>
          <p:spPr>
            <a:xfrm>
              <a:off x="0" y="0"/>
              <a:ext cx="1344732" cy="946518"/>
            </a:xfrm>
            <a:custGeom>
              <a:avLst/>
              <a:gdLst/>
              <a:ahLst/>
              <a:cxnLst/>
              <a:rect l="l" t="t" r="r" b="b"/>
              <a:pathLst>
                <a:path w="1344732" h="946518">
                  <a:moveTo>
                    <a:pt x="75815" y="0"/>
                  </a:moveTo>
                  <a:lnTo>
                    <a:pt x="1268917" y="0"/>
                  </a:lnTo>
                  <a:cubicBezTo>
                    <a:pt x="1289025" y="0"/>
                    <a:pt x="1308308" y="7988"/>
                    <a:pt x="1322526" y="22206"/>
                  </a:cubicBezTo>
                  <a:cubicBezTo>
                    <a:pt x="1336745" y="36424"/>
                    <a:pt x="1344732" y="55708"/>
                    <a:pt x="1344732" y="75815"/>
                  </a:cubicBezTo>
                  <a:lnTo>
                    <a:pt x="1344732" y="870703"/>
                  </a:lnTo>
                  <a:cubicBezTo>
                    <a:pt x="1344732" y="890810"/>
                    <a:pt x="1336745" y="910094"/>
                    <a:pt x="1322526" y="924312"/>
                  </a:cubicBezTo>
                  <a:cubicBezTo>
                    <a:pt x="1308308" y="938531"/>
                    <a:pt x="1289025" y="946518"/>
                    <a:pt x="1268917" y="946518"/>
                  </a:cubicBezTo>
                  <a:lnTo>
                    <a:pt x="75815" y="946518"/>
                  </a:lnTo>
                  <a:cubicBezTo>
                    <a:pt x="55708" y="946518"/>
                    <a:pt x="36424" y="938531"/>
                    <a:pt x="22206" y="924312"/>
                  </a:cubicBezTo>
                  <a:cubicBezTo>
                    <a:pt x="7988" y="910094"/>
                    <a:pt x="0" y="890810"/>
                    <a:pt x="0" y="870703"/>
                  </a:cubicBezTo>
                  <a:lnTo>
                    <a:pt x="0" y="75815"/>
                  </a:lnTo>
                  <a:cubicBezTo>
                    <a:pt x="0" y="55708"/>
                    <a:pt x="7988" y="36424"/>
                    <a:pt x="22206" y="22206"/>
                  </a:cubicBezTo>
                  <a:cubicBezTo>
                    <a:pt x="36424" y="7988"/>
                    <a:pt x="55708" y="0"/>
                    <a:pt x="75815" y="0"/>
                  </a:cubicBezTo>
                  <a:close/>
                </a:path>
              </a:pathLst>
            </a:custGeom>
            <a:solidFill>
              <a:srgbClr val="0B6197"/>
            </a:solidFill>
          </p:spPr>
          <p:txBody>
            <a:bodyPr/>
            <a:lstStyle/>
            <a:p>
              <a:endParaRPr lang="en-US"/>
            </a:p>
          </p:txBody>
        </p:sp>
        <p:sp>
          <p:nvSpPr>
            <p:cNvPr id="21" name="TextBox 13">
              <a:extLst>
                <a:ext uri="{FF2B5EF4-FFF2-40B4-BE49-F238E27FC236}">
                  <a16:creationId xmlns:a16="http://schemas.microsoft.com/office/drawing/2014/main" id="{DAD4C8C9-C21F-C8F4-2633-AA9F55AC3D8B}"/>
                </a:ext>
              </a:extLst>
            </p:cNvPr>
            <p:cNvSpPr txBox="1"/>
            <p:nvPr/>
          </p:nvSpPr>
          <p:spPr>
            <a:xfrm>
              <a:off x="0" y="-85725"/>
              <a:ext cx="1344732" cy="1032243"/>
            </a:xfrm>
            <a:prstGeom prst="rect">
              <a:avLst/>
            </a:prstGeom>
          </p:spPr>
          <p:txBody>
            <a:bodyPr lIns="50800" tIns="50800" rIns="50800" bIns="50800" rtlCol="0" anchor="ctr"/>
            <a:lstStyle/>
            <a:p>
              <a:pPr algn="ctr">
                <a:lnSpc>
                  <a:spcPts val="2800"/>
                </a:lnSpc>
              </a:pPr>
              <a:endParaRPr/>
            </a:p>
          </p:txBody>
        </p:sp>
      </p:grpSp>
      <p:sp>
        <p:nvSpPr>
          <p:cNvPr id="10" name="TextBox 10"/>
          <p:cNvSpPr txBox="1"/>
          <p:nvPr/>
        </p:nvSpPr>
        <p:spPr>
          <a:xfrm>
            <a:off x="1794669" y="4686300"/>
            <a:ext cx="9139895" cy="2432654"/>
          </a:xfrm>
          <a:prstGeom prst="rect">
            <a:avLst/>
          </a:prstGeom>
        </p:spPr>
        <p:txBody>
          <a:bodyPr wrap="square" lIns="0" tIns="0" rIns="0" bIns="0" rtlCol="0" anchor="t">
            <a:spAutoFit/>
          </a:bodyPr>
          <a:lstStyle/>
          <a:p>
            <a:pPr algn="l">
              <a:lnSpc>
                <a:spcPts val="3919"/>
              </a:lnSpc>
            </a:pPr>
            <a:r>
              <a:rPr lang="en-US" sz="2799" b="1" dirty="0">
                <a:solidFill>
                  <a:srgbClr val="F6F8F7"/>
                </a:solidFill>
                <a:latin typeface="Avenir Bold"/>
                <a:ea typeface="Avenir Bold"/>
                <a:cs typeface="Avenir Bold"/>
                <a:sym typeface="Avenir Bold"/>
              </a:rPr>
              <a:t>Clonidine raised blood sugars to 300’s, pt was admitted to the hospital </a:t>
            </a:r>
          </a:p>
          <a:p>
            <a:pPr algn="l">
              <a:lnSpc>
                <a:spcPts val="3919"/>
              </a:lnSpc>
            </a:pPr>
            <a:endParaRPr lang="en-US" sz="2799" b="1" dirty="0">
              <a:solidFill>
                <a:srgbClr val="F6F8F7"/>
              </a:solidFill>
              <a:latin typeface="Avenir Bold"/>
              <a:ea typeface="Avenir Bold"/>
              <a:cs typeface="Avenir Bold"/>
              <a:sym typeface="Avenir Bold"/>
            </a:endParaRPr>
          </a:p>
          <a:p>
            <a:pPr algn="l">
              <a:lnSpc>
                <a:spcPts val="3919"/>
              </a:lnSpc>
            </a:pPr>
            <a:r>
              <a:rPr lang="en-US" sz="2799" b="1" dirty="0">
                <a:solidFill>
                  <a:srgbClr val="F6F8F7"/>
                </a:solidFill>
                <a:latin typeface="Avenir Bold"/>
                <a:ea typeface="Avenir Bold"/>
                <a:cs typeface="Avenir Bold"/>
                <a:sym typeface="Avenir Bold"/>
              </a:rPr>
              <a:t>Dc clonidine </a:t>
            </a:r>
          </a:p>
          <a:p>
            <a:pPr algn="l">
              <a:lnSpc>
                <a:spcPts val="3360"/>
              </a:lnSpc>
            </a:pPr>
            <a:endParaRPr lang="en-US" sz="2799" b="1" dirty="0">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1028700" y="4158724"/>
            <a:ext cx="5105780" cy="3593811"/>
            <a:chOff x="0" y="0"/>
            <a:chExt cx="1344732" cy="946518"/>
          </a:xfrm>
        </p:grpSpPr>
        <p:sp>
          <p:nvSpPr>
            <p:cNvPr id="5" name="Freeform 5"/>
            <p:cNvSpPr/>
            <p:nvPr/>
          </p:nvSpPr>
          <p:spPr>
            <a:xfrm>
              <a:off x="0" y="0"/>
              <a:ext cx="1344732" cy="946518"/>
            </a:xfrm>
            <a:custGeom>
              <a:avLst/>
              <a:gdLst/>
              <a:ahLst/>
              <a:cxnLst/>
              <a:rect l="l" t="t" r="r" b="b"/>
              <a:pathLst>
                <a:path w="1344732" h="946518">
                  <a:moveTo>
                    <a:pt x="75815" y="0"/>
                  </a:moveTo>
                  <a:lnTo>
                    <a:pt x="1268917" y="0"/>
                  </a:lnTo>
                  <a:cubicBezTo>
                    <a:pt x="1289025" y="0"/>
                    <a:pt x="1308308" y="7988"/>
                    <a:pt x="1322526" y="22206"/>
                  </a:cubicBezTo>
                  <a:cubicBezTo>
                    <a:pt x="1336745" y="36424"/>
                    <a:pt x="1344732" y="55708"/>
                    <a:pt x="1344732" y="75815"/>
                  </a:cubicBezTo>
                  <a:lnTo>
                    <a:pt x="1344732" y="870703"/>
                  </a:lnTo>
                  <a:cubicBezTo>
                    <a:pt x="1344732" y="890810"/>
                    <a:pt x="1336745" y="910094"/>
                    <a:pt x="1322526" y="924312"/>
                  </a:cubicBezTo>
                  <a:cubicBezTo>
                    <a:pt x="1308308" y="938531"/>
                    <a:pt x="1289025" y="946518"/>
                    <a:pt x="1268917" y="946518"/>
                  </a:cubicBezTo>
                  <a:lnTo>
                    <a:pt x="75815" y="946518"/>
                  </a:lnTo>
                  <a:cubicBezTo>
                    <a:pt x="55708" y="946518"/>
                    <a:pt x="36424" y="938531"/>
                    <a:pt x="22206" y="924312"/>
                  </a:cubicBezTo>
                  <a:cubicBezTo>
                    <a:pt x="7988" y="910094"/>
                    <a:pt x="0" y="890810"/>
                    <a:pt x="0" y="870703"/>
                  </a:cubicBezTo>
                  <a:lnTo>
                    <a:pt x="0" y="75815"/>
                  </a:lnTo>
                  <a:cubicBezTo>
                    <a:pt x="0" y="55708"/>
                    <a:pt x="7988" y="36424"/>
                    <a:pt x="22206" y="22206"/>
                  </a:cubicBezTo>
                  <a:cubicBezTo>
                    <a:pt x="36424" y="7988"/>
                    <a:pt x="55708" y="0"/>
                    <a:pt x="75815" y="0"/>
                  </a:cubicBezTo>
                  <a:close/>
                </a:path>
              </a:pathLst>
            </a:custGeom>
            <a:solidFill>
              <a:srgbClr val="348DDB"/>
            </a:solidFill>
          </p:spPr>
          <p:txBody>
            <a:bodyPr/>
            <a:lstStyle/>
            <a:p>
              <a:endParaRPr lang="en-US"/>
            </a:p>
          </p:txBody>
        </p:sp>
        <p:sp>
          <p:nvSpPr>
            <p:cNvPr id="6" name="TextBox 6"/>
            <p:cNvSpPr txBox="1"/>
            <p:nvPr/>
          </p:nvSpPr>
          <p:spPr>
            <a:xfrm>
              <a:off x="0" y="-85725"/>
              <a:ext cx="1344732" cy="1032243"/>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4401491" y="1771120"/>
            <a:ext cx="11871801"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12 Week Follow Up</a:t>
            </a:r>
          </a:p>
        </p:txBody>
      </p:sp>
      <p:sp>
        <p:nvSpPr>
          <p:cNvPr id="10" name="TextBox 10"/>
          <p:cNvSpPr txBox="1"/>
          <p:nvPr/>
        </p:nvSpPr>
        <p:spPr>
          <a:xfrm>
            <a:off x="1557507" y="5662295"/>
            <a:ext cx="4576973" cy="5384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Blood sugars are stable </a:t>
            </a:r>
          </a:p>
        </p:txBody>
      </p:sp>
      <p:grpSp>
        <p:nvGrpSpPr>
          <p:cNvPr id="11" name="Group 11"/>
          <p:cNvGrpSpPr/>
          <p:nvPr/>
        </p:nvGrpSpPr>
        <p:grpSpPr>
          <a:xfrm>
            <a:off x="6591110" y="4158724"/>
            <a:ext cx="5105780" cy="3593811"/>
            <a:chOff x="0" y="0"/>
            <a:chExt cx="1344732" cy="946518"/>
          </a:xfrm>
        </p:grpSpPr>
        <p:sp>
          <p:nvSpPr>
            <p:cNvPr id="12" name="Freeform 12"/>
            <p:cNvSpPr/>
            <p:nvPr/>
          </p:nvSpPr>
          <p:spPr>
            <a:xfrm>
              <a:off x="0" y="0"/>
              <a:ext cx="1344732" cy="946518"/>
            </a:xfrm>
            <a:custGeom>
              <a:avLst/>
              <a:gdLst/>
              <a:ahLst/>
              <a:cxnLst/>
              <a:rect l="l" t="t" r="r" b="b"/>
              <a:pathLst>
                <a:path w="1344732" h="946518">
                  <a:moveTo>
                    <a:pt x="75815" y="0"/>
                  </a:moveTo>
                  <a:lnTo>
                    <a:pt x="1268917" y="0"/>
                  </a:lnTo>
                  <a:cubicBezTo>
                    <a:pt x="1289025" y="0"/>
                    <a:pt x="1308308" y="7988"/>
                    <a:pt x="1322526" y="22206"/>
                  </a:cubicBezTo>
                  <a:cubicBezTo>
                    <a:pt x="1336745" y="36424"/>
                    <a:pt x="1344732" y="55708"/>
                    <a:pt x="1344732" y="75815"/>
                  </a:cubicBezTo>
                  <a:lnTo>
                    <a:pt x="1344732" y="870703"/>
                  </a:lnTo>
                  <a:cubicBezTo>
                    <a:pt x="1344732" y="890810"/>
                    <a:pt x="1336745" y="910094"/>
                    <a:pt x="1322526" y="924312"/>
                  </a:cubicBezTo>
                  <a:cubicBezTo>
                    <a:pt x="1308308" y="938531"/>
                    <a:pt x="1289025" y="946518"/>
                    <a:pt x="1268917" y="946518"/>
                  </a:cubicBezTo>
                  <a:lnTo>
                    <a:pt x="75815" y="946518"/>
                  </a:lnTo>
                  <a:cubicBezTo>
                    <a:pt x="55708" y="946518"/>
                    <a:pt x="36424" y="938531"/>
                    <a:pt x="22206" y="924312"/>
                  </a:cubicBezTo>
                  <a:cubicBezTo>
                    <a:pt x="7988" y="910094"/>
                    <a:pt x="0" y="890810"/>
                    <a:pt x="0" y="870703"/>
                  </a:cubicBezTo>
                  <a:lnTo>
                    <a:pt x="0" y="75815"/>
                  </a:lnTo>
                  <a:cubicBezTo>
                    <a:pt x="0" y="55708"/>
                    <a:pt x="7988" y="36424"/>
                    <a:pt x="22206" y="22206"/>
                  </a:cubicBezTo>
                  <a:cubicBezTo>
                    <a:pt x="36424" y="7988"/>
                    <a:pt x="55708" y="0"/>
                    <a:pt x="75815" y="0"/>
                  </a:cubicBezTo>
                  <a:close/>
                </a:path>
              </a:pathLst>
            </a:custGeom>
            <a:solidFill>
              <a:srgbClr val="0B6197"/>
            </a:solidFill>
          </p:spPr>
          <p:txBody>
            <a:bodyPr/>
            <a:lstStyle/>
            <a:p>
              <a:endParaRPr lang="en-US"/>
            </a:p>
          </p:txBody>
        </p:sp>
        <p:sp>
          <p:nvSpPr>
            <p:cNvPr id="13" name="TextBox 13"/>
            <p:cNvSpPr txBox="1"/>
            <p:nvPr/>
          </p:nvSpPr>
          <p:spPr>
            <a:xfrm>
              <a:off x="0" y="-85725"/>
              <a:ext cx="1344732" cy="1032243"/>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2153520" y="4158724"/>
            <a:ext cx="5105780" cy="3593811"/>
            <a:chOff x="0" y="0"/>
            <a:chExt cx="1344732" cy="946518"/>
          </a:xfrm>
        </p:grpSpPr>
        <p:sp>
          <p:nvSpPr>
            <p:cNvPr id="15" name="Freeform 15"/>
            <p:cNvSpPr/>
            <p:nvPr/>
          </p:nvSpPr>
          <p:spPr>
            <a:xfrm>
              <a:off x="0" y="0"/>
              <a:ext cx="1344732" cy="946518"/>
            </a:xfrm>
            <a:custGeom>
              <a:avLst/>
              <a:gdLst/>
              <a:ahLst/>
              <a:cxnLst/>
              <a:rect l="l" t="t" r="r" b="b"/>
              <a:pathLst>
                <a:path w="1344732" h="946518">
                  <a:moveTo>
                    <a:pt x="75815" y="0"/>
                  </a:moveTo>
                  <a:lnTo>
                    <a:pt x="1268917" y="0"/>
                  </a:lnTo>
                  <a:cubicBezTo>
                    <a:pt x="1289025" y="0"/>
                    <a:pt x="1308308" y="7988"/>
                    <a:pt x="1322526" y="22206"/>
                  </a:cubicBezTo>
                  <a:cubicBezTo>
                    <a:pt x="1336745" y="36424"/>
                    <a:pt x="1344732" y="55708"/>
                    <a:pt x="1344732" y="75815"/>
                  </a:cubicBezTo>
                  <a:lnTo>
                    <a:pt x="1344732" y="870703"/>
                  </a:lnTo>
                  <a:cubicBezTo>
                    <a:pt x="1344732" y="890810"/>
                    <a:pt x="1336745" y="910094"/>
                    <a:pt x="1322526" y="924312"/>
                  </a:cubicBezTo>
                  <a:cubicBezTo>
                    <a:pt x="1308308" y="938531"/>
                    <a:pt x="1289025" y="946518"/>
                    <a:pt x="1268917" y="946518"/>
                  </a:cubicBezTo>
                  <a:lnTo>
                    <a:pt x="75815" y="946518"/>
                  </a:lnTo>
                  <a:cubicBezTo>
                    <a:pt x="55708" y="946518"/>
                    <a:pt x="36424" y="938531"/>
                    <a:pt x="22206" y="924312"/>
                  </a:cubicBezTo>
                  <a:cubicBezTo>
                    <a:pt x="7988" y="910094"/>
                    <a:pt x="0" y="890810"/>
                    <a:pt x="0" y="870703"/>
                  </a:cubicBezTo>
                  <a:lnTo>
                    <a:pt x="0" y="75815"/>
                  </a:lnTo>
                  <a:cubicBezTo>
                    <a:pt x="0" y="55708"/>
                    <a:pt x="7988" y="36424"/>
                    <a:pt x="22206" y="22206"/>
                  </a:cubicBezTo>
                  <a:cubicBezTo>
                    <a:pt x="36424" y="7988"/>
                    <a:pt x="55708" y="0"/>
                    <a:pt x="75815" y="0"/>
                  </a:cubicBezTo>
                  <a:close/>
                </a:path>
              </a:pathLst>
            </a:custGeom>
            <a:solidFill>
              <a:srgbClr val="348DDB"/>
            </a:solidFill>
          </p:spPr>
          <p:txBody>
            <a:bodyPr/>
            <a:lstStyle/>
            <a:p>
              <a:endParaRPr lang="en-US"/>
            </a:p>
          </p:txBody>
        </p:sp>
        <p:sp>
          <p:nvSpPr>
            <p:cNvPr id="16" name="TextBox 16"/>
            <p:cNvSpPr txBox="1"/>
            <p:nvPr/>
          </p:nvSpPr>
          <p:spPr>
            <a:xfrm>
              <a:off x="0" y="-85725"/>
              <a:ext cx="1344732" cy="1032243"/>
            </a:xfrm>
            <a:prstGeom prst="rect">
              <a:avLst/>
            </a:prstGeom>
          </p:spPr>
          <p:txBody>
            <a:bodyPr lIns="50800" tIns="50800" rIns="50800" bIns="50800" rtlCol="0" anchor="ctr"/>
            <a:lstStyle/>
            <a:p>
              <a:pPr algn="ctr">
                <a:lnSpc>
                  <a:spcPts val="2800"/>
                </a:lnSpc>
              </a:pPr>
              <a:endParaRPr/>
            </a:p>
          </p:txBody>
        </p:sp>
      </p:grpSp>
      <p:sp>
        <p:nvSpPr>
          <p:cNvPr id="17" name="TextBox 17"/>
          <p:cNvSpPr txBox="1"/>
          <p:nvPr/>
        </p:nvSpPr>
        <p:spPr>
          <a:xfrm>
            <a:off x="6855513" y="4636135"/>
            <a:ext cx="4576973" cy="3014980"/>
          </a:xfrm>
          <a:prstGeom prst="rect">
            <a:avLst/>
          </a:prstGeom>
        </p:spPr>
        <p:txBody>
          <a:bodyPr lIns="0" tIns="0" rIns="0" bIns="0" rtlCol="0" anchor="t">
            <a:spAutoFit/>
          </a:bodyPr>
          <a:lstStyle/>
          <a:p>
            <a:pPr algn="ctr">
              <a:lnSpc>
                <a:spcPts val="3919"/>
              </a:lnSpc>
            </a:pPr>
            <a:r>
              <a:rPr lang="en-US" sz="2799" b="1" dirty="0">
                <a:solidFill>
                  <a:srgbClr val="F6F8F7"/>
                </a:solidFill>
                <a:latin typeface="Avenir Bold"/>
                <a:ea typeface="Avenir Bold"/>
                <a:cs typeface="Avenir Bold"/>
                <a:sym typeface="Avenir Bold"/>
              </a:rPr>
              <a:t>NP results- ADHD combined, Unspecified Disruptive, Impulse-Control, and Conduct Disorder</a:t>
            </a:r>
          </a:p>
          <a:p>
            <a:pPr algn="l">
              <a:lnSpc>
                <a:spcPts val="3919"/>
              </a:lnSpc>
            </a:pPr>
            <a:endParaRPr lang="en-US" sz="2799" b="1" dirty="0">
              <a:solidFill>
                <a:srgbClr val="F6F8F7"/>
              </a:solidFill>
              <a:latin typeface="Avenir Bold"/>
              <a:ea typeface="Avenir Bold"/>
              <a:cs typeface="Avenir Bold"/>
              <a:sym typeface="Avenir Bold"/>
            </a:endParaRPr>
          </a:p>
        </p:txBody>
      </p:sp>
      <p:sp>
        <p:nvSpPr>
          <p:cNvPr id="18" name="TextBox 18"/>
          <p:cNvSpPr txBox="1"/>
          <p:nvPr/>
        </p:nvSpPr>
        <p:spPr>
          <a:xfrm>
            <a:off x="12420790" y="5379085"/>
            <a:ext cx="4576973" cy="1529080"/>
          </a:xfrm>
          <a:prstGeom prst="rect">
            <a:avLst/>
          </a:prstGeom>
        </p:spPr>
        <p:txBody>
          <a:bodyPr lIns="0" tIns="0" rIns="0" bIns="0" rtlCol="0" anchor="t">
            <a:spAutoFit/>
          </a:bodyPr>
          <a:lstStyle/>
          <a:p>
            <a:pPr algn="ctr">
              <a:lnSpc>
                <a:spcPts val="3919"/>
              </a:lnSpc>
            </a:pPr>
            <a:r>
              <a:rPr lang="en-US" sz="2799" b="1">
                <a:solidFill>
                  <a:srgbClr val="F6F8F7"/>
                </a:solidFill>
                <a:latin typeface="Avenir Bold"/>
                <a:ea typeface="Avenir Bold"/>
                <a:cs typeface="Avenir Bold"/>
                <a:sym typeface="Avenir Bold"/>
              </a:rPr>
              <a:t>Start guanfacine 0.5mg po bid</a:t>
            </a:r>
          </a:p>
          <a:p>
            <a:pPr algn="l">
              <a:lnSpc>
                <a:spcPts val="3919"/>
              </a:lnSpc>
            </a:pPr>
            <a:endParaRPr lang="en-US" sz="2799"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1028700" y="3330540"/>
            <a:ext cx="16148433" cy="1008449"/>
            <a:chOff x="0" y="0"/>
            <a:chExt cx="4253085" cy="265600"/>
          </a:xfrm>
        </p:grpSpPr>
        <p:sp>
          <p:nvSpPr>
            <p:cNvPr id="5" name="Freeform 5"/>
            <p:cNvSpPr/>
            <p:nvPr/>
          </p:nvSpPr>
          <p:spPr>
            <a:xfrm>
              <a:off x="0" y="0"/>
              <a:ext cx="4253085" cy="265600"/>
            </a:xfrm>
            <a:custGeom>
              <a:avLst/>
              <a:gdLst/>
              <a:ahLst/>
              <a:cxnLst/>
              <a:rect l="l" t="t" r="r" b="b"/>
              <a:pathLst>
                <a:path w="4253085" h="265600">
                  <a:moveTo>
                    <a:pt x="23971" y="0"/>
                  </a:moveTo>
                  <a:lnTo>
                    <a:pt x="4229114" y="0"/>
                  </a:lnTo>
                  <a:cubicBezTo>
                    <a:pt x="4235472" y="0"/>
                    <a:pt x="4241569" y="2526"/>
                    <a:pt x="4246064" y="7021"/>
                  </a:cubicBezTo>
                  <a:cubicBezTo>
                    <a:pt x="4250560" y="11516"/>
                    <a:pt x="4253085" y="17614"/>
                    <a:pt x="4253085" y="23971"/>
                  </a:cubicBezTo>
                  <a:lnTo>
                    <a:pt x="4253085" y="241629"/>
                  </a:lnTo>
                  <a:cubicBezTo>
                    <a:pt x="4253085" y="247986"/>
                    <a:pt x="4250560" y="254083"/>
                    <a:pt x="4246064" y="258579"/>
                  </a:cubicBezTo>
                  <a:cubicBezTo>
                    <a:pt x="4241569" y="263074"/>
                    <a:pt x="4235472" y="265600"/>
                    <a:pt x="4229114" y="265600"/>
                  </a:cubicBezTo>
                  <a:lnTo>
                    <a:pt x="23971" y="265600"/>
                  </a:lnTo>
                  <a:cubicBezTo>
                    <a:pt x="17614" y="265600"/>
                    <a:pt x="11516" y="263074"/>
                    <a:pt x="7021" y="258579"/>
                  </a:cubicBezTo>
                  <a:cubicBezTo>
                    <a:pt x="2526" y="254083"/>
                    <a:pt x="0" y="247986"/>
                    <a:pt x="0" y="241629"/>
                  </a:cubicBezTo>
                  <a:lnTo>
                    <a:pt x="0" y="23971"/>
                  </a:lnTo>
                  <a:cubicBezTo>
                    <a:pt x="0" y="17614"/>
                    <a:pt x="2526" y="11516"/>
                    <a:pt x="7021" y="7021"/>
                  </a:cubicBezTo>
                  <a:cubicBezTo>
                    <a:pt x="11516" y="2526"/>
                    <a:pt x="17614" y="0"/>
                    <a:pt x="23971" y="0"/>
                  </a:cubicBezTo>
                  <a:close/>
                </a:path>
              </a:pathLst>
            </a:custGeom>
            <a:solidFill>
              <a:srgbClr val="348DDB"/>
            </a:solidFill>
          </p:spPr>
          <p:txBody>
            <a:bodyPr/>
            <a:lstStyle/>
            <a:p>
              <a:endParaRPr lang="en-US"/>
            </a:p>
          </p:txBody>
        </p:sp>
        <p:sp>
          <p:nvSpPr>
            <p:cNvPr id="6" name="TextBox 6"/>
            <p:cNvSpPr txBox="1"/>
            <p:nvPr/>
          </p:nvSpPr>
          <p:spPr>
            <a:xfrm>
              <a:off x="0" y="-85725"/>
              <a:ext cx="4253085" cy="351325"/>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4624811" y="1482623"/>
            <a:ext cx="11871801"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16 Week Follow Up</a:t>
            </a:r>
          </a:p>
        </p:txBody>
      </p:sp>
      <p:sp>
        <p:nvSpPr>
          <p:cNvPr id="10" name="TextBox 10"/>
          <p:cNvSpPr txBox="1"/>
          <p:nvPr/>
        </p:nvSpPr>
        <p:spPr>
          <a:xfrm>
            <a:off x="1358295" y="3531564"/>
            <a:ext cx="14917913" cy="10337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ADHD symptoms- significant improvement in hyperactivity – grades have improved</a:t>
            </a:r>
          </a:p>
          <a:p>
            <a:pPr algn="l">
              <a:lnSpc>
                <a:spcPts val="3919"/>
              </a:lnSpc>
            </a:pPr>
            <a:endParaRPr lang="en-US" sz="2799" b="1">
              <a:solidFill>
                <a:srgbClr val="F6F8F7"/>
              </a:solidFill>
              <a:latin typeface="Avenir Bold"/>
              <a:ea typeface="Avenir Bold"/>
              <a:cs typeface="Avenir Bold"/>
              <a:sym typeface="Avenir Bold"/>
            </a:endParaRPr>
          </a:p>
        </p:txBody>
      </p:sp>
      <p:grpSp>
        <p:nvGrpSpPr>
          <p:cNvPr id="11" name="Group 11"/>
          <p:cNvGrpSpPr/>
          <p:nvPr/>
        </p:nvGrpSpPr>
        <p:grpSpPr>
          <a:xfrm>
            <a:off x="1028700" y="4679644"/>
            <a:ext cx="16148433" cy="1008449"/>
            <a:chOff x="0" y="0"/>
            <a:chExt cx="4253085" cy="265600"/>
          </a:xfrm>
        </p:grpSpPr>
        <p:sp>
          <p:nvSpPr>
            <p:cNvPr id="12" name="Freeform 12"/>
            <p:cNvSpPr/>
            <p:nvPr/>
          </p:nvSpPr>
          <p:spPr>
            <a:xfrm>
              <a:off x="0" y="0"/>
              <a:ext cx="4253085" cy="265600"/>
            </a:xfrm>
            <a:custGeom>
              <a:avLst/>
              <a:gdLst/>
              <a:ahLst/>
              <a:cxnLst/>
              <a:rect l="l" t="t" r="r" b="b"/>
              <a:pathLst>
                <a:path w="4253085" h="265600">
                  <a:moveTo>
                    <a:pt x="23971" y="0"/>
                  </a:moveTo>
                  <a:lnTo>
                    <a:pt x="4229114" y="0"/>
                  </a:lnTo>
                  <a:cubicBezTo>
                    <a:pt x="4235472" y="0"/>
                    <a:pt x="4241569" y="2526"/>
                    <a:pt x="4246064" y="7021"/>
                  </a:cubicBezTo>
                  <a:cubicBezTo>
                    <a:pt x="4250560" y="11516"/>
                    <a:pt x="4253085" y="17614"/>
                    <a:pt x="4253085" y="23971"/>
                  </a:cubicBezTo>
                  <a:lnTo>
                    <a:pt x="4253085" y="241629"/>
                  </a:lnTo>
                  <a:cubicBezTo>
                    <a:pt x="4253085" y="247986"/>
                    <a:pt x="4250560" y="254083"/>
                    <a:pt x="4246064" y="258579"/>
                  </a:cubicBezTo>
                  <a:cubicBezTo>
                    <a:pt x="4241569" y="263074"/>
                    <a:pt x="4235472" y="265600"/>
                    <a:pt x="4229114" y="265600"/>
                  </a:cubicBezTo>
                  <a:lnTo>
                    <a:pt x="23971" y="265600"/>
                  </a:lnTo>
                  <a:cubicBezTo>
                    <a:pt x="17614" y="265600"/>
                    <a:pt x="11516" y="263074"/>
                    <a:pt x="7021" y="258579"/>
                  </a:cubicBezTo>
                  <a:cubicBezTo>
                    <a:pt x="2526" y="254083"/>
                    <a:pt x="0" y="247986"/>
                    <a:pt x="0" y="241629"/>
                  </a:cubicBezTo>
                  <a:lnTo>
                    <a:pt x="0" y="23971"/>
                  </a:lnTo>
                  <a:cubicBezTo>
                    <a:pt x="0" y="17614"/>
                    <a:pt x="2526" y="11516"/>
                    <a:pt x="7021" y="7021"/>
                  </a:cubicBezTo>
                  <a:cubicBezTo>
                    <a:pt x="11516" y="2526"/>
                    <a:pt x="17614" y="0"/>
                    <a:pt x="23971" y="0"/>
                  </a:cubicBezTo>
                  <a:close/>
                </a:path>
              </a:pathLst>
            </a:custGeom>
            <a:solidFill>
              <a:srgbClr val="0B6197"/>
            </a:solidFill>
          </p:spPr>
          <p:txBody>
            <a:bodyPr/>
            <a:lstStyle/>
            <a:p>
              <a:endParaRPr lang="en-US"/>
            </a:p>
          </p:txBody>
        </p:sp>
        <p:sp>
          <p:nvSpPr>
            <p:cNvPr id="13" name="TextBox 13"/>
            <p:cNvSpPr txBox="1"/>
            <p:nvPr/>
          </p:nvSpPr>
          <p:spPr>
            <a:xfrm>
              <a:off x="0" y="-85725"/>
              <a:ext cx="4253085" cy="351325"/>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1358295" y="4887441"/>
            <a:ext cx="14917913" cy="10337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Sleep and appetite have improved</a:t>
            </a:r>
          </a:p>
          <a:p>
            <a:pPr algn="l">
              <a:lnSpc>
                <a:spcPts val="3919"/>
              </a:lnSpc>
            </a:pPr>
            <a:endParaRPr lang="en-US" sz="2799" b="1">
              <a:solidFill>
                <a:srgbClr val="F6F8F7"/>
              </a:solidFill>
              <a:latin typeface="Avenir Bold"/>
              <a:ea typeface="Avenir Bold"/>
              <a:cs typeface="Avenir Bold"/>
              <a:sym typeface="Avenir Bold"/>
            </a:endParaRPr>
          </a:p>
        </p:txBody>
      </p:sp>
      <p:grpSp>
        <p:nvGrpSpPr>
          <p:cNvPr id="15" name="Group 15"/>
          <p:cNvGrpSpPr/>
          <p:nvPr/>
        </p:nvGrpSpPr>
        <p:grpSpPr>
          <a:xfrm>
            <a:off x="1028700" y="6034081"/>
            <a:ext cx="16148433" cy="1008449"/>
            <a:chOff x="0" y="0"/>
            <a:chExt cx="4253085" cy="265600"/>
          </a:xfrm>
        </p:grpSpPr>
        <p:sp>
          <p:nvSpPr>
            <p:cNvPr id="16" name="Freeform 16"/>
            <p:cNvSpPr/>
            <p:nvPr/>
          </p:nvSpPr>
          <p:spPr>
            <a:xfrm>
              <a:off x="0" y="0"/>
              <a:ext cx="4253085" cy="265600"/>
            </a:xfrm>
            <a:custGeom>
              <a:avLst/>
              <a:gdLst/>
              <a:ahLst/>
              <a:cxnLst/>
              <a:rect l="l" t="t" r="r" b="b"/>
              <a:pathLst>
                <a:path w="4253085" h="265600">
                  <a:moveTo>
                    <a:pt x="23971" y="0"/>
                  </a:moveTo>
                  <a:lnTo>
                    <a:pt x="4229114" y="0"/>
                  </a:lnTo>
                  <a:cubicBezTo>
                    <a:pt x="4235472" y="0"/>
                    <a:pt x="4241569" y="2526"/>
                    <a:pt x="4246064" y="7021"/>
                  </a:cubicBezTo>
                  <a:cubicBezTo>
                    <a:pt x="4250560" y="11516"/>
                    <a:pt x="4253085" y="17614"/>
                    <a:pt x="4253085" y="23971"/>
                  </a:cubicBezTo>
                  <a:lnTo>
                    <a:pt x="4253085" y="241629"/>
                  </a:lnTo>
                  <a:cubicBezTo>
                    <a:pt x="4253085" y="247986"/>
                    <a:pt x="4250560" y="254083"/>
                    <a:pt x="4246064" y="258579"/>
                  </a:cubicBezTo>
                  <a:cubicBezTo>
                    <a:pt x="4241569" y="263074"/>
                    <a:pt x="4235472" y="265600"/>
                    <a:pt x="4229114" y="265600"/>
                  </a:cubicBezTo>
                  <a:lnTo>
                    <a:pt x="23971" y="265600"/>
                  </a:lnTo>
                  <a:cubicBezTo>
                    <a:pt x="17614" y="265600"/>
                    <a:pt x="11516" y="263074"/>
                    <a:pt x="7021" y="258579"/>
                  </a:cubicBezTo>
                  <a:cubicBezTo>
                    <a:pt x="2526" y="254083"/>
                    <a:pt x="0" y="247986"/>
                    <a:pt x="0" y="241629"/>
                  </a:cubicBezTo>
                  <a:lnTo>
                    <a:pt x="0" y="23971"/>
                  </a:lnTo>
                  <a:cubicBezTo>
                    <a:pt x="0" y="17614"/>
                    <a:pt x="2526" y="11516"/>
                    <a:pt x="7021" y="7021"/>
                  </a:cubicBezTo>
                  <a:cubicBezTo>
                    <a:pt x="11516" y="2526"/>
                    <a:pt x="17614" y="0"/>
                    <a:pt x="23971" y="0"/>
                  </a:cubicBezTo>
                  <a:close/>
                </a:path>
              </a:pathLst>
            </a:custGeom>
            <a:solidFill>
              <a:srgbClr val="348DDB"/>
            </a:solidFill>
          </p:spPr>
          <p:txBody>
            <a:bodyPr/>
            <a:lstStyle/>
            <a:p>
              <a:endParaRPr lang="en-US"/>
            </a:p>
          </p:txBody>
        </p:sp>
        <p:sp>
          <p:nvSpPr>
            <p:cNvPr id="17" name="TextBox 17"/>
            <p:cNvSpPr txBox="1"/>
            <p:nvPr/>
          </p:nvSpPr>
          <p:spPr>
            <a:xfrm>
              <a:off x="0" y="-85725"/>
              <a:ext cx="4253085" cy="351325"/>
            </a:xfrm>
            <a:prstGeom prst="rect">
              <a:avLst/>
            </a:prstGeom>
          </p:spPr>
          <p:txBody>
            <a:bodyPr lIns="50800" tIns="50800" rIns="50800" bIns="50800" rtlCol="0" anchor="ctr"/>
            <a:lstStyle/>
            <a:p>
              <a:pPr algn="ctr">
                <a:lnSpc>
                  <a:spcPts val="2800"/>
                </a:lnSpc>
              </a:pPr>
              <a:endParaRPr/>
            </a:p>
          </p:txBody>
        </p:sp>
      </p:grpSp>
      <p:grpSp>
        <p:nvGrpSpPr>
          <p:cNvPr id="18" name="Group 18"/>
          <p:cNvGrpSpPr/>
          <p:nvPr/>
        </p:nvGrpSpPr>
        <p:grpSpPr>
          <a:xfrm>
            <a:off x="1028700" y="7388518"/>
            <a:ext cx="16148433" cy="1008449"/>
            <a:chOff x="0" y="0"/>
            <a:chExt cx="4253085" cy="265600"/>
          </a:xfrm>
        </p:grpSpPr>
        <p:sp>
          <p:nvSpPr>
            <p:cNvPr id="19" name="Freeform 19"/>
            <p:cNvSpPr/>
            <p:nvPr/>
          </p:nvSpPr>
          <p:spPr>
            <a:xfrm>
              <a:off x="0" y="0"/>
              <a:ext cx="4253085" cy="265600"/>
            </a:xfrm>
            <a:custGeom>
              <a:avLst/>
              <a:gdLst/>
              <a:ahLst/>
              <a:cxnLst/>
              <a:rect l="l" t="t" r="r" b="b"/>
              <a:pathLst>
                <a:path w="4253085" h="265600">
                  <a:moveTo>
                    <a:pt x="23971" y="0"/>
                  </a:moveTo>
                  <a:lnTo>
                    <a:pt x="4229114" y="0"/>
                  </a:lnTo>
                  <a:cubicBezTo>
                    <a:pt x="4235472" y="0"/>
                    <a:pt x="4241569" y="2526"/>
                    <a:pt x="4246064" y="7021"/>
                  </a:cubicBezTo>
                  <a:cubicBezTo>
                    <a:pt x="4250560" y="11516"/>
                    <a:pt x="4253085" y="17614"/>
                    <a:pt x="4253085" y="23971"/>
                  </a:cubicBezTo>
                  <a:lnTo>
                    <a:pt x="4253085" y="241629"/>
                  </a:lnTo>
                  <a:cubicBezTo>
                    <a:pt x="4253085" y="247986"/>
                    <a:pt x="4250560" y="254083"/>
                    <a:pt x="4246064" y="258579"/>
                  </a:cubicBezTo>
                  <a:cubicBezTo>
                    <a:pt x="4241569" y="263074"/>
                    <a:pt x="4235472" y="265600"/>
                    <a:pt x="4229114" y="265600"/>
                  </a:cubicBezTo>
                  <a:lnTo>
                    <a:pt x="23971" y="265600"/>
                  </a:lnTo>
                  <a:cubicBezTo>
                    <a:pt x="17614" y="265600"/>
                    <a:pt x="11516" y="263074"/>
                    <a:pt x="7021" y="258579"/>
                  </a:cubicBezTo>
                  <a:cubicBezTo>
                    <a:pt x="2526" y="254083"/>
                    <a:pt x="0" y="247986"/>
                    <a:pt x="0" y="241629"/>
                  </a:cubicBezTo>
                  <a:lnTo>
                    <a:pt x="0" y="23971"/>
                  </a:lnTo>
                  <a:cubicBezTo>
                    <a:pt x="0" y="17614"/>
                    <a:pt x="2526" y="11516"/>
                    <a:pt x="7021" y="7021"/>
                  </a:cubicBezTo>
                  <a:cubicBezTo>
                    <a:pt x="11516" y="2526"/>
                    <a:pt x="17614" y="0"/>
                    <a:pt x="23971" y="0"/>
                  </a:cubicBezTo>
                  <a:close/>
                </a:path>
              </a:pathLst>
            </a:custGeom>
            <a:solidFill>
              <a:srgbClr val="0B6197"/>
            </a:solidFill>
          </p:spPr>
          <p:txBody>
            <a:bodyPr/>
            <a:lstStyle/>
            <a:p>
              <a:endParaRPr lang="en-US"/>
            </a:p>
          </p:txBody>
        </p:sp>
        <p:sp>
          <p:nvSpPr>
            <p:cNvPr id="20" name="TextBox 20"/>
            <p:cNvSpPr txBox="1"/>
            <p:nvPr/>
          </p:nvSpPr>
          <p:spPr>
            <a:xfrm>
              <a:off x="0" y="-85725"/>
              <a:ext cx="4253085" cy="351325"/>
            </a:xfrm>
            <a:prstGeom prst="rect">
              <a:avLst/>
            </a:prstGeom>
          </p:spPr>
          <p:txBody>
            <a:bodyPr lIns="50800" tIns="50800" rIns="50800" bIns="50800" rtlCol="0" anchor="ctr"/>
            <a:lstStyle/>
            <a:p>
              <a:pPr algn="ctr">
                <a:lnSpc>
                  <a:spcPts val="2800"/>
                </a:lnSpc>
              </a:pPr>
              <a:endParaRPr/>
            </a:p>
          </p:txBody>
        </p:sp>
      </p:grpSp>
      <p:grpSp>
        <p:nvGrpSpPr>
          <p:cNvPr id="21" name="Group 21"/>
          <p:cNvGrpSpPr/>
          <p:nvPr/>
        </p:nvGrpSpPr>
        <p:grpSpPr>
          <a:xfrm>
            <a:off x="1028700" y="8742955"/>
            <a:ext cx="16148433" cy="1008449"/>
            <a:chOff x="0" y="0"/>
            <a:chExt cx="4253085" cy="265600"/>
          </a:xfrm>
        </p:grpSpPr>
        <p:sp>
          <p:nvSpPr>
            <p:cNvPr id="22" name="Freeform 22"/>
            <p:cNvSpPr/>
            <p:nvPr/>
          </p:nvSpPr>
          <p:spPr>
            <a:xfrm>
              <a:off x="0" y="0"/>
              <a:ext cx="4253085" cy="265600"/>
            </a:xfrm>
            <a:custGeom>
              <a:avLst/>
              <a:gdLst/>
              <a:ahLst/>
              <a:cxnLst/>
              <a:rect l="l" t="t" r="r" b="b"/>
              <a:pathLst>
                <a:path w="4253085" h="265600">
                  <a:moveTo>
                    <a:pt x="23971" y="0"/>
                  </a:moveTo>
                  <a:lnTo>
                    <a:pt x="4229114" y="0"/>
                  </a:lnTo>
                  <a:cubicBezTo>
                    <a:pt x="4235472" y="0"/>
                    <a:pt x="4241569" y="2526"/>
                    <a:pt x="4246064" y="7021"/>
                  </a:cubicBezTo>
                  <a:cubicBezTo>
                    <a:pt x="4250560" y="11516"/>
                    <a:pt x="4253085" y="17614"/>
                    <a:pt x="4253085" y="23971"/>
                  </a:cubicBezTo>
                  <a:lnTo>
                    <a:pt x="4253085" y="241629"/>
                  </a:lnTo>
                  <a:cubicBezTo>
                    <a:pt x="4253085" y="247986"/>
                    <a:pt x="4250560" y="254083"/>
                    <a:pt x="4246064" y="258579"/>
                  </a:cubicBezTo>
                  <a:cubicBezTo>
                    <a:pt x="4241569" y="263074"/>
                    <a:pt x="4235472" y="265600"/>
                    <a:pt x="4229114" y="265600"/>
                  </a:cubicBezTo>
                  <a:lnTo>
                    <a:pt x="23971" y="265600"/>
                  </a:lnTo>
                  <a:cubicBezTo>
                    <a:pt x="17614" y="265600"/>
                    <a:pt x="11516" y="263074"/>
                    <a:pt x="7021" y="258579"/>
                  </a:cubicBezTo>
                  <a:cubicBezTo>
                    <a:pt x="2526" y="254083"/>
                    <a:pt x="0" y="247986"/>
                    <a:pt x="0" y="241629"/>
                  </a:cubicBezTo>
                  <a:lnTo>
                    <a:pt x="0" y="23971"/>
                  </a:lnTo>
                  <a:cubicBezTo>
                    <a:pt x="0" y="17614"/>
                    <a:pt x="2526" y="11516"/>
                    <a:pt x="7021" y="7021"/>
                  </a:cubicBezTo>
                  <a:cubicBezTo>
                    <a:pt x="11516" y="2526"/>
                    <a:pt x="17614" y="0"/>
                    <a:pt x="23971" y="0"/>
                  </a:cubicBezTo>
                  <a:close/>
                </a:path>
              </a:pathLst>
            </a:custGeom>
            <a:solidFill>
              <a:srgbClr val="348DDB"/>
            </a:solidFill>
          </p:spPr>
          <p:txBody>
            <a:bodyPr/>
            <a:lstStyle/>
            <a:p>
              <a:endParaRPr lang="en-US"/>
            </a:p>
          </p:txBody>
        </p:sp>
        <p:sp>
          <p:nvSpPr>
            <p:cNvPr id="23" name="TextBox 23"/>
            <p:cNvSpPr txBox="1"/>
            <p:nvPr/>
          </p:nvSpPr>
          <p:spPr>
            <a:xfrm>
              <a:off x="0" y="-85725"/>
              <a:ext cx="4253085" cy="351325"/>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1358295" y="6245071"/>
            <a:ext cx="14917913" cy="5384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Blood sugars stable</a:t>
            </a:r>
          </a:p>
        </p:txBody>
      </p:sp>
      <p:sp>
        <p:nvSpPr>
          <p:cNvPr id="25" name="TextBox 25"/>
          <p:cNvSpPr txBox="1"/>
          <p:nvPr/>
        </p:nvSpPr>
        <p:spPr>
          <a:xfrm>
            <a:off x="1358295" y="7594979"/>
            <a:ext cx="14917913" cy="10337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Behaviors worsening – increase Abilify to 3mg (liquid)</a:t>
            </a:r>
          </a:p>
          <a:p>
            <a:pPr algn="l">
              <a:lnSpc>
                <a:spcPts val="3919"/>
              </a:lnSpc>
            </a:pPr>
            <a:endParaRPr lang="en-US" sz="2799" b="1">
              <a:solidFill>
                <a:srgbClr val="F6F8F7"/>
              </a:solidFill>
              <a:latin typeface="Avenir Bold"/>
              <a:ea typeface="Avenir Bold"/>
              <a:cs typeface="Avenir Bold"/>
              <a:sym typeface="Avenir Bold"/>
            </a:endParaRPr>
          </a:p>
        </p:txBody>
      </p:sp>
      <p:sp>
        <p:nvSpPr>
          <p:cNvPr id="26" name="TextBox 26"/>
          <p:cNvSpPr txBox="1"/>
          <p:nvPr/>
        </p:nvSpPr>
        <p:spPr>
          <a:xfrm>
            <a:off x="1358295" y="8952609"/>
            <a:ext cx="14917913" cy="1033780"/>
          </a:xfrm>
          <a:prstGeom prst="rect">
            <a:avLst/>
          </a:prstGeom>
        </p:spPr>
        <p:txBody>
          <a:bodyPr lIns="0" tIns="0" rIns="0" bIns="0" rtlCol="0" anchor="t">
            <a:spAutoFit/>
          </a:bodyPr>
          <a:lstStyle/>
          <a:p>
            <a:pPr algn="l">
              <a:lnSpc>
                <a:spcPts val="3919"/>
              </a:lnSpc>
            </a:pPr>
            <a:r>
              <a:rPr lang="en-US" sz="2799" b="1">
                <a:solidFill>
                  <a:srgbClr val="F6F8F7"/>
                </a:solidFill>
                <a:latin typeface="Avenir Bold"/>
                <a:ea typeface="Avenir Bold"/>
                <a:cs typeface="Avenir Bold"/>
                <a:sym typeface="Avenir Bold"/>
              </a:rPr>
              <a:t>1 month f/u apt</a:t>
            </a:r>
          </a:p>
          <a:p>
            <a:pPr algn="l">
              <a:lnSpc>
                <a:spcPts val="3919"/>
              </a:lnSpc>
            </a:pPr>
            <a:endParaRPr lang="en-US" sz="2799" b="1">
              <a:solidFill>
                <a:srgbClr val="F6F8F7"/>
              </a:solidFill>
              <a:latin typeface="Avenir Bold"/>
              <a:ea typeface="Avenir Bold"/>
              <a:cs typeface="Avenir Bold"/>
              <a:sym typeface="Avenir Bo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8151953"/>
            <a:ext cx="18288000" cy="6006448"/>
            <a:chOff x="0" y="0"/>
            <a:chExt cx="4816593" cy="1581945"/>
          </a:xfrm>
        </p:grpSpPr>
        <p:sp>
          <p:nvSpPr>
            <p:cNvPr id="5" name="Freeform 5"/>
            <p:cNvSpPr/>
            <p:nvPr/>
          </p:nvSpPr>
          <p:spPr>
            <a:xfrm>
              <a:off x="0" y="0"/>
              <a:ext cx="4816592" cy="1581945"/>
            </a:xfrm>
            <a:custGeom>
              <a:avLst/>
              <a:gdLst/>
              <a:ahLst/>
              <a:cxnLst/>
              <a:rect l="l" t="t" r="r" b="b"/>
              <a:pathLst>
                <a:path w="4816592" h="1581945">
                  <a:moveTo>
                    <a:pt x="21167" y="0"/>
                  </a:moveTo>
                  <a:lnTo>
                    <a:pt x="4795426" y="0"/>
                  </a:lnTo>
                  <a:cubicBezTo>
                    <a:pt x="4801040" y="0"/>
                    <a:pt x="4806423" y="2230"/>
                    <a:pt x="4810393" y="6200"/>
                  </a:cubicBezTo>
                  <a:cubicBezTo>
                    <a:pt x="4814362" y="10169"/>
                    <a:pt x="4816592" y="15553"/>
                    <a:pt x="4816592" y="21167"/>
                  </a:cubicBezTo>
                  <a:lnTo>
                    <a:pt x="4816592" y="1560779"/>
                  </a:lnTo>
                  <a:cubicBezTo>
                    <a:pt x="4816592" y="1572469"/>
                    <a:pt x="4807116" y="1581945"/>
                    <a:pt x="4795426" y="1581945"/>
                  </a:cubicBezTo>
                  <a:lnTo>
                    <a:pt x="21167" y="1581945"/>
                  </a:lnTo>
                  <a:cubicBezTo>
                    <a:pt x="9477" y="1581945"/>
                    <a:pt x="0" y="1572469"/>
                    <a:pt x="0" y="1560779"/>
                  </a:cubicBezTo>
                  <a:lnTo>
                    <a:pt x="0" y="21167"/>
                  </a:lnTo>
                  <a:cubicBezTo>
                    <a:pt x="0" y="9477"/>
                    <a:pt x="9477" y="0"/>
                    <a:pt x="21167" y="0"/>
                  </a:cubicBezTo>
                  <a:close/>
                </a:path>
              </a:pathLst>
            </a:custGeom>
            <a:solidFill>
              <a:srgbClr val="348DDB"/>
            </a:solidFill>
          </p:spPr>
          <p:txBody>
            <a:bodyPr/>
            <a:lstStyle/>
            <a:p>
              <a:endParaRPr lang="en-US"/>
            </a:p>
          </p:txBody>
        </p:sp>
        <p:sp>
          <p:nvSpPr>
            <p:cNvPr id="6" name="TextBox 6"/>
            <p:cNvSpPr txBox="1"/>
            <p:nvPr/>
          </p:nvSpPr>
          <p:spPr>
            <a:xfrm>
              <a:off x="0" y="-85725"/>
              <a:ext cx="4816593" cy="1667670"/>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738092" y="3530312"/>
            <a:ext cx="4154969" cy="6177287"/>
            <a:chOff x="0" y="0"/>
            <a:chExt cx="887020" cy="1318752"/>
          </a:xfrm>
        </p:grpSpPr>
        <p:sp>
          <p:nvSpPr>
            <p:cNvPr id="8" name="Freeform 8"/>
            <p:cNvSpPr/>
            <p:nvPr/>
          </p:nvSpPr>
          <p:spPr>
            <a:xfrm>
              <a:off x="0" y="0"/>
              <a:ext cx="887020" cy="1318752"/>
            </a:xfrm>
            <a:custGeom>
              <a:avLst/>
              <a:gdLst/>
              <a:ahLst/>
              <a:cxnLst/>
              <a:rect l="l" t="t" r="r" b="b"/>
              <a:pathLst>
                <a:path w="887020" h="1318752">
                  <a:moveTo>
                    <a:pt x="93165" y="0"/>
                  </a:moveTo>
                  <a:lnTo>
                    <a:pt x="793855" y="0"/>
                  </a:lnTo>
                  <a:cubicBezTo>
                    <a:pt x="818564" y="0"/>
                    <a:pt x="842261" y="9816"/>
                    <a:pt x="859732" y="27287"/>
                  </a:cubicBezTo>
                  <a:cubicBezTo>
                    <a:pt x="877204" y="44759"/>
                    <a:pt x="887020" y="68456"/>
                    <a:pt x="887020" y="93165"/>
                  </a:cubicBezTo>
                  <a:lnTo>
                    <a:pt x="887020" y="1225588"/>
                  </a:lnTo>
                  <a:cubicBezTo>
                    <a:pt x="887020" y="1277041"/>
                    <a:pt x="845308" y="1318752"/>
                    <a:pt x="793855" y="1318752"/>
                  </a:cubicBezTo>
                  <a:lnTo>
                    <a:pt x="93165" y="1318752"/>
                  </a:lnTo>
                  <a:cubicBezTo>
                    <a:pt x="41711" y="1318752"/>
                    <a:pt x="0" y="1277041"/>
                    <a:pt x="0" y="1225588"/>
                  </a:cubicBezTo>
                  <a:lnTo>
                    <a:pt x="0" y="93165"/>
                  </a:lnTo>
                  <a:cubicBezTo>
                    <a:pt x="0" y="41711"/>
                    <a:pt x="41711" y="0"/>
                    <a:pt x="93165" y="0"/>
                  </a:cubicBezTo>
                  <a:close/>
                </a:path>
              </a:pathLst>
            </a:custGeom>
            <a:solidFill>
              <a:srgbClr val="0B6197"/>
            </a:solidFill>
            <a:ln w="28575" cap="rnd">
              <a:solidFill>
                <a:srgbClr val="F6F8F7"/>
              </a:solidFill>
              <a:prstDash val="solid"/>
              <a:round/>
            </a:ln>
          </p:spPr>
          <p:txBody>
            <a:bodyPr/>
            <a:lstStyle/>
            <a:p>
              <a:endParaRPr lang="en-US"/>
            </a:p>
          </p:txBody>
        </p:sp>
        <p:sp>
          <p:nvSpPr>
            <p:cNvPr id="9" name="TextBox 9"/>
            <p:cNvSpPr txBox="1"/>
            <p:nvPr/>
          </p:nvSpPr>
          <p:spPr>
            <a:xfrm>
              <a:off x="0" y="-85725"/>
              <a:ext cx="887020" cy="1404477"/>
            </a:xfrm>
            <a:prstGeom prst="rect">
              <a:avLst/>
            </a:prstGeom>
          </p:spPr>
          <p:txBody>
            <a:bodyPr lIns="50800" tIns="50800" rIns="50800" bIns="50800" rtlCol="0" anchor="ctr"/>
            <a:lstStyle/>
            <a:p>
              <a:pPr algn="ctr">
                <a:lnSpc>
                  <a:spcPts val="2800"/>
                </a:lnSpc>
              </a:pPr>
              <a:endParaRPr/>
            </a:p>
          </p:txBody>
        </p:sp>
      </p:grpSp>
      <p:sp>
        <p:nvSpPr>
          <p:cNvPr id="10" name="Freeform 10"/>
          <p:cNvSpPr/>
          <p:nvPr/>
        </p:nvSpPr>
        <p:spPr>
          <a:xfrm>
            <a:off x="1114541" y="4447747"/>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114541" y="5281778"/>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114541" y="6115808"/>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114541" y="6901659"/>
            <a:ext cx="471009" cy="471009"/>
          </a:xfrm>
          <a:custGeom>
            <a:avLst/>
            <a:gdLst/>
            <a:ahLst/>
            <a:cxnLst/>
            <a:rect l="l" t="t" r="r" b="b"/>
            <a:pathLst>
              <a:path w="471009" h="471009">
                <a:moveTo>
                  <a:pt x="0" y="0"/>
                </a:moveTo>
                <a:lnTo>
                  <a:pt x="471009" y="0"/>
                </a:lnTo>
                <a:lnTo>
                  <a:pt x="471009" y="471009"/>
                </a:lnTo>
                <a:lnTo>
                  <a:pt x="0" y="47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1647925" y="3163080"/>
            <a:ext cx="5611375" cy="3738579"/>
          </a:xfrm>
          <a:custGeom>
            <a:avLst/>
            <a:gdLst/>
            <a:ahLst/>
            <a:cxnLst/>
            <a:rect l="l" t="t" r="r" b="b"/>
            <a:pathLst>
              <a:path w="5611375" h="3738579">
                <a:moveTo>
                  <a:pt x="0" y="0"/>
                </a:moveTo>
                <a:lnTo>
                  <a:pt x="5611375" y="0"/>
                </a:lnTo>
                <a:lnTo>
                  <a:pt x="5611375" y="3738579"/>
                </a:lnTo>
                <a:lnTo>
                  <a:pt x="0" y="3738579"/>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028700" y="1578623"/>
            <a:ext cx="10180178"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20 Week Follow Up</a:t>
            </a:r>
          </a:p>
        </p:txBody>
      </p:sp>
      <p:sp>
        <p:nvSpPr>
          <p:cNvPr id="16" name="TextBox 16"/>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7" name="TextBox 17"/>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18" name="TextBox 18"/>
          <p:cNvSpPr txBox="1"/>
          <p:nvPr/>
        </p:nvSpPr>
        <p:spPr>
          <a:xfrm>
            <a:off x="1801596" y="4391152"/>
            <a:ext cx="764555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No concerns</a:t>
            </a:r>
          </a:p>
        </p:txBody>
      </p:sp>
      <p:sp>
        <p:nvSpPr>
          <p:cNvPr id="19" name="TextBox 19"/>
          <p:cNvSpPr txBox="1"/>
          <p:nvPr/>
        </p:nvSpPr>
        <p:spPr>
          <a:xfrm>
            <a:off x="1801596" y="5225182"/>
            <a:ext cx="764555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Behaviors - stable</a:t>
            </a:r>
          </a:p>
        </p:txBody>
      </p:sp>
      <p:sp>
        <p:nvSpPr>
          <p:cNvPr id="20" name="TextBox 20"/>
          <p:cNvSpPr txBox="1"/>
          <p:nvPr/>
        </p:nvSpPr>
        <p:spPr>
          <a:xfrm>
            <a:off x="1801596" y="6059213"/>
            <a:ext cx="764555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ADHD - stable</a:t>
            </a:r>
          </a:p>
        </p:txBody>
      </p:sp>
      <p:sp>
        <p:nvSpPr>
          <p:cNvPr id="21" name="TextBox 21"/>
          <p:cNvSpPr txBox="1"/>
          <p:nvPr/>
        </p:nvSpPr>
        <p:spPr>
          <a:xfrm>
            <a:off x="1801596" y="6893243"/>
            <a:ext cx="7645555" cy="479425"/>
          </a:xfrm>
          <a:prstGeom prst="rect">
            <a:avLst/>
          </a:prstGeom>
        </p:spPr>
        <p:txBody>
          <a:bodyPr lIns="0" tIns="0" rIns="0" bIns="0" rtlCol="0" anchor="t">
            <a:spAutoFit/>
          </a:bodyPr>
          <a:lstStyle/>
          <a:p>
            <a:pPr algn="l">
              <a:lnSpc>
                <a:spcPts val="3500"/>
              </a:lnSpc>
            </a:pPr>
            <a:r>
              <a:rPr lang="en-US" sz="2500" b="1">
                <a:solidFill>
                  <a:srgbClr val="F6F8F7"/>
                </a:solidFill>
                <a:latin typeface="Avenir Bold"/>
                <a:ea typeface="Avenir Bold"/>
                <a:cs typeface="Avenir Bold"/>
                <a:sym typeface="Avenir Bold"/>
              </a:rPr>
              <a:t>DMI - stable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sp>
        <p:nvSpPr>
          <p:cNvPr id="4" name="Freeform 4"/>
          <p:cNvSpPr/>
          <p:nvPr/>
        </p:nvSpPr>
        <p:spPr>
          <a:xfrm>
            <a:off x="7454855" y="1009650"/>
            <a:ext cx="13924728" cy="9277350"/>
          </a:xfrm>
          <a:custGeom>
            <a:avLst/>
            <a:gdLst/>
            <a:ahLst/>
            <a:cxnLst/>
            <a:rect l="l" t="t" r="r" b="b"/>
            <a:pathLst>
              <a:path w="13924728" h="9277350">
                <a:moveTo>
                  <a:pt x="0" y="0"/>
                </a:moveTo>
                <a:lnTo>
                  <a:pt x="13924727" y="0"/>
                </a:lnTo>
                <a:lnTo>
                  <a:pt x="13924727" y="9277350"/>
                </a:lnTo>
                <a:lnTo>
                  <a:pt x="0" y="927735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6" name="TextBox 6"/>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7" name="TextBox 7"/>
          <p:cNvSpPr txBox="1"/>
          <p:nvPr/>
        </p:nvSpPr>
        <p:spPr>
          <a:xfrm>
            <a:off x="1292818" y="4449760"/>
            <a:ext cx="10180178"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Discussion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14994024" y="2423464"/>
            <a:ext cx="3303501" cy="10255468"/>
            <a:chOff x="0" y="0"/>
            <a:chExt cx="870058" cy="2701029"/>
          </a:xfrm>
        </p:grpSpPr>
        <p:sp>
          <p:nvSpPr>
            <p:cNvPr id="5" name="Freeform 5"/>
            <p:cNvSpPr/>
            <p:nvPr/>
          </p:nvSpPr>
          <p:spPr>
            <a:xfrm>
              <a:off x="0" y="0"/>
              <a:ext cx="870058" cy="2701029"/>
            </a:xfrm>
            <a:custGeom>
              <a:avLst/>
              <a:gdLst/>
              <a:ahLst/>
              <a:cxnLst/>
              <a:rect l="l" t="t" r="r" b="b"/>
              <a:pathLst>
                <a:path w="870058" h="2701029">
                  <a:moveTo>
                    <a:pt x="117178" y="0"/>
                  </a:moveTo>
                  <a:lnTo>
                    <a:pt x="752880" y="0"/>
                  </a:lnTo>
                  <a:cubicBezTo>
                    <a:pt x="783958" y="0"/>
                    <a:pt x="813762" y="12345"/>
                    <a:pt x="835737" y="34320"/>
                  </a:cubicBezTo>
                  <a:cubicBezTo>
                    <a:pt x="857712" y="56296"/>
                    <a:pt x="870058" y="86100"/>
                    <a:pt x="870058" y="117178"/>
                  </a:cubicBezTo>
                  <a:lnTo>
                    <a:pt x="870058" y="2583851"/>
                  </a:lnTo>
                  <a:cubicBezTo>
                    <a:pt x="870058" y="2614929"/>
                    <a:pt x="857712" y="2644733"/>
                    <a:pt x="835737" y="2666708"/>
                  </a:cubicBezTo>
                  <a:cubicBezTo>
                    <a:pt x="813762" y="2688683"/>
                    <a:pt x="783958" y="2701029"/>
                    <a:pt x="752880" y="2701029"/>
                  </a:cubicBezTo>
                  <a:lnTo>
                    <a:pt x="117178" y="2701029"/>
                  </a:lnTo>
                  <a:cubicBezTo>
                    <a:pt x="86100" y="2701029"/>
                    <a:pt x="56296" y="2688683"/>
                    <a:pt x="34320" y="2666708"/>
                  </a:cubicBezTo>
                  <a:cubicBezTo>
                    <a:pt x="12345" y="2644733"/>
                    <a:pt x="0" y="2614929"/>
                    <a:pt x="0" y="2583851"/>
                  </a:cubicBezTo>
                  <a:lnTo>
                    <a:pt x="0" y="117178"/>
                  </a:lnTo>
                  <a:cubicBezTo>
                    <a:pt x="0" y="86100"/>
                    <a:pt x="12345" y="56296"/>
                    <a:pt x="34320" y="34320"/>
                  </a:cubicBezTo>
                  <a:cubicBezTo>
                    <a:pt x="56296" y="12345"/>
                    <a:pt x="86100" y="0"/>
                    <a:pt x="117178" y="0"/>
                  </a:cubicBezTo>
                  <a:close/>
                </a:path>
              </a:pathLst>
            </a:custGeom>
            <a:solidFill>
              <a:srgbClr val="348DDB"/>
            </a:solidFill>
          </p:spPr>
          <p:txBody>
            <a:bodyPr/>
            <a:lstStyle/>
            <a:p>
              <a:endParaRPr lang="en-US"/>
            </a:p>
          </p:txBody>
        </p:sp>
        <p:sp>
          <p:nvSpPr>
            <p:cNvPr id="6" name="TextBox 6"/>
            <p:cNvSpPr txBox="1"/>
            <p:nvPr/>
          </p:nvSpPr>
          <p:spPr>
            <a:xfrm>
              <a:off x="0" y="-85725"/>
              <a:ext cx="870058" cy="2786754"/>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9916896" y="1605346"/>
            <a:ext cx="7352354" cy="9283674"/>
            <a:chOff x="0" y="0"/>
            <a:chExt cx="6235422" cy="7873346"/>
          </a:xfrm>
        </p:grpSpPr>
        <p:sp>
          <p:nvSpPr>
            <p:cNvPr id="8" name="Freeform 8"/>
            <p:cNvSpPr/>
            <p:nvPr/>
          </p:nvSpPr>
          <p:spPr>
            <a:xfrm>
              <a:off x="0" y="0"/>
              <a:ext cx="6235422" cy="7873347"/>
            </a:xfrm>
            <a:custGeom>
              <a:avLst/>
              <a:gdLst/>
              <a:ahLst/>
              <a:cxnLst/>
              <a:rect l="l" t="t" r="r" b="b"/>
              <a:pathLst>
                <a:path w="6235422" h="7873347">
                  <a:moveTo>
                    <a:pt x="0" y="7474430"/>
                  </a:moveTo>
                  <a:lnTo>
                    <a:pt x="0" y="398916"/>
                  </a:lnTo>
                  <a:cubicBezTo>
                    <a:pt x="0" y="178463"/>
                    <a:pt x="212004" y="0"/>
                    <a:pt x="473892" y="0"/>
                  </a:cubicBezTo>
                  <a:lnTo>
                    <a:pt x="5761530" y="0"/>
                  </a:lnTo>
                  <a:cubicBezTo>
                    <a:pt x="6023418" y="0"/>
                    <a:pt x="6235422" y="179512"/>
                    <a:pt x="6235422" y="398916"/>
                  </a:cubicBezTo>
                  <a:lnTo>
                    <a:pt x="6235422" y="7474430"/>
                  </a:lnTo>
                  <a:cubicBezTo>
                    <a:pt x="6235422" y="7694884"/>
                    <a:pt x="6023418" y="7873347"/>
                    <a:pt x="5761530" y="7873347"/>
                  </a:cubicBezTo>
                  <a:lnTo>
                    <a:pt x="473892" y="7873347"/>
                  </a:lnTo>
                  <a:cubicBezTo>
                    <a:pt x="213251" y="7873347"/>
                    <a:pt x="0" y="7694884"/>
                    <a:pt x="0" y="7474430"/>
                  </a:cubicBezTo>
                  <a:lnTo>
                    <a:pt x="0" y="0"/>
                  </a:lnTo>
                  <a:cubicBezTo>
                    <a:pt x="0" y="0"/>
                    <a:pt x="0" y="7474430"/>
                    <a:pt x="0" y="7474430"/>
                  </a:cubicBezTo>
                  <a:close/>
                </a:path>
              </a:pathLst>
            </a:custGeom>
            <a:blipFill>
              <a:blip r:embed="rId4"/>
              <a:stretch>
                <a:fillRect l="-44701" r="-44701"/>
              </a:stretch>
            </a:blipFill>
          </p:spPr>
          <p:txBody>
            <a:bodyPr/>
            <a:lstStyle/>
            <a:p>
              <a:endParaRPr lang="en-US"/>
            </a:p>
          </p:txBody>
        </p:sp>
      </p:grpSp>
      <p:sp>
        <p:nvSpPr>
          <p:cNvPr id="9" name="TextBox 9"/>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0" name="TextBox 10"/>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11" name="TextBox 11"/>
          <p:cNvSpPr txBox="1"/>
          <p:nvPr/>
        </p:nvSpPr>
        <p:spPr>
          <a:xfrm>
            <a:off x="1028700" y="1787965"/>
            <a:ext cx="8115300" cy="1899291"/>
          </a:xfrm>
          <a:prstGeom prst="rect">
            <a:avLst/>
          </a:prstGeom>
        </p:spPr>
        <p:txBody>
          <a:bodyPr lIns="0" tIns="0" rIns="0" bIns="0" rtlCol="0" anchor="t">
            <a:spAutoFit/>
          </a:bodyPr>
          <a:lstStyle/>
          <a:p>
            <a:pPr algn="l">
              <a:lnSpc>
                <a:spcPts val="6930"/>
              </a:lnSpc>
            </a:pPr>
            <a:r>
              <a:rPr lang="en-US" sz="6300">
                <a:solidFill>
                  <a:srgbClr val="0B6197"/>
                </a:solidFill>
                <a:latin typeface="Avenir"/>
                <a:ea typeface="Avenir"/>
                <a:cs typeface="Avenir"/>
                <a:sym typeface="Avenir"/>
              </a:rPr>
              <a:t>Patient Demographics &amp; Chief Complaint</a:t>
            </a:r>
          </a:p>
        </p:txBody>
      </p:sp>
      <p:grpSp>
        <p:nvGrpSpPr>
          <p:cNvPr id="12" name="Group 12"/>
          <p:cNvGrpSpPr/>
          <p:nvPr/>
        </p:nvGrpSpPr>
        <p:grpSpPr>
          <a:xfrm>
            <a:off x="1028700" y="4624776"/>
            <a:ext cx="9993774" cy="4169374"/>
            <a:chOff x="0" y="0"/>
            <a:chExt cx="2632105" cy="1098107"/>
          </a:xfrm>
        </p:grpSpPr>
        <p:sp>
          <p:nvSpPr>
            <p:cNvPr id="13" name="Freeform 13"/>
            <p:cNvSpPr/>
            <p:nvPr/>
          </p:nvSpPr>
          <p:spPr>
            <a:xfrm>
              <a:off x="0" y="0"/>
              <a:ext cx="2632105" cy="1098107"/>
            </a:xfrm>
            <a:custGeom>
              <a:avLst/>
              <a:gdLst/>
              <a:ahLst/>
              <a:cxnLst/>
              <a:rect l="l" t="t" r="r" b="b"/>
              <a:pathLst>
                <a:path w="2632105" h="1098107">
                  <a:moveTo>
                    <a:pt x="38734" y="0"/>
                  </a:moveTo>
                  <a:lnTo>
                    <a:pt x="2593371" y="0"/>
                  </a:lnTo>
                  <a:cubicBezTo>
                    <a:pt x="2614763" y="0"/>
                    <a:pt x="2632105" y="17342"/>
                    <a:pt x="2632105" y="38734"/>
                  </a:cubicBezTo>
                  <a:lnTo>
                    <a:pt x="2632105" y="1059373"/>
                  </a:lnTo>
                  <a:cubicBezTo>
                    <a:pt x="2632105" y="1069646"/>
                    <a:pt x="2628024" y="1079498"/>
                    <a:pt x="2620760" y="1086762"/>
                  </a:cubicBezTo>
                  <a:cubicBezTo>
                    <a:pt x="2613496" y="1094026"/>
                    <a:pt x="2603644" y="1098107"/>
                    <a:pt x="2593371" y="1098107"/>
                  </a:cubicBezTo>
                  <a:lnTo>
                    <a:pt x="38734" y="1098107"/>
                  </a:lnTo>
                  <a:cubicBezTo>
                    <a:pt x="17342" y="1098107"/>
                    <a:pt x="0" y="1080765"/>
                    <a:pt x="0" y="1059373"/>
                  </a:cubicBezTo>
                  <a:lnTo>
                    <a:pt x="0" y="38734"/>
                  </a:lnTo>
                  <a:cubicBezTo>
                    <a:pt x="0" y="17342"/>
                    <a:pt x="17342" y="0"/>
                    <a:pt x="38734" y="0"/>
                  </a:cubicBezTo>
                  <a:close/>
                </a:path>
              </a:pathLst>
            </a:custGeom>
            <a:solidFill>
              <a:srgbClr val="0B6197"/>
            </a:solidFill>
          </p:spPr>
          <p:txBody>
            <a:bodyPr/>
            <a:lstStyle/>
            <a:p>
              <a:endParaRPr lang="en-US"/>
            </a:p>
          </p:txBody>
        </p:sp>
        <p:sp>
          <p:nvSpPr>
            <p:cNvPr id="14" name="TextBox 14"/>
            <p:cNvSpPr txBox="1"/>
            <p:nvPr/>
          </p:nvSpPr>
          <p:spPr>
            <a:xfrm>
              <a:off x="0" y="-85725"/>
              <a:ext cx="2632105" cy="1183832"/>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1544920" y="7349526"/>
            <a:ext cx="8743758" cy="1444624"/>
          </a:xfrm>
          <a:prstGeom prst="rect">
            <a:avLst/>
          </a:prstGeom>
        </p:spPr>
        <p:txBody>
          <a:bodyPr lIns="0" tIns="0" rIns="0" bIns="0" rtlCol="0" anchor="t">
            <a:spAutoFit/>
          </a:bodyPr>
          <a:lstStyle/>
          <a:p>
            <a:pPr algn="l">
              <a:lnSpc>
                <a:spcPts val="2800"/>
              </a:lnSpc>
            </a:pPr>
            <a:r>
              <a:rPr lang="en-US" sz="2000">
                <a:solidFill>
                  <a:srgbClr val="F6F8F7"/>
                </a:solidFill>
                <a:latin typeface="Avenir"/>
                <a:ea typeface="Avenir"/>
                <a:cs typeface="Avenir"/>
                <a:sym typeface="Avenir"/>
              </a:rPr>
              <a:t>Primary concern is daily emotional dysregulation, including outbursts, irritability, and mood swings, which began during father's deployment and have persisted despite his return. </a:t>
            </a:r>
          </a:p>
          <a:p>
            <a:pPr algn="l">
              <a:lnSpc>
                <a:spcPts val="2800"/>
              </a:lnSpc>
            </a:pPr>
            <a:endParaRPr lang="en-US" sz="2000">
              <a:solidFill>
                <a:srgbClr val="F6F8F7"/>
              </a:solidFill>
              <a:latin typeface="Avenir"/>
              <a:ea typeface="Avenir"/>
              <a:cs typeface="Avenir"/>
              <a:sym typeface="Avenir"/>
            </a:endParaRPr>
          </a:p>
        </p:txBody>
      </p:sp>
      <p:sp>
        <p:nvSpPr>
          <p:cNvPr id="16" name="TextBox 16"/>
          <p:cNvSpPr txBox="1"/>
          <p:nvPr/>
        </p:nvSpPr>
        <p:spPr>
          <a:xfrm>
            <a:off x="1544920" y="6543076"/>
            <a:ext cx="4890631" cy="663575"/>
          </a:xfrm>
          <a:prstGeom prst="rect">
            <a:avLst/>
          </a:prstGeom>
        </p:spPr>
        <p:txBody>
          <a:bodyPr lIns="0" tIns="0" rIns="0" bIns="0" rtlCol="0" anchor="t">
            <a:spAutoFit/>
          </a:bodyPr>
          <a:lstStyle/>
          <a:p>
            <a:pPr algn="l">
              <a:lnSpc>
                <a:spcPts val="4899"/>
              </a:lnSpc>
            </a:pPr>
            <a:r>
              <a:rPr lang="en-US" sz="3499" b="1">
                <a:solidFill>
                  <a:srgbClr val="F6F8F7"/>
                </a:solidFill>
                <a:latin typeface="Avenir Bold"/>
                <a:ea typeface="Avenir Bold"/>
                <a:cs typeface="Avenir Bold"/>
                <a:sym typeface="Avenir Bold"/>
              </a:rPr>
              <a:t>Chief Complaint:</a:t>
            </a:r>
          </a:p>
        </p:txBody>
      </p:sp>
      <p:sp>
        <p:nvSpPr>
          <p:cNvPr id="17" name="TextBox 17"/>
          <p:cNvSpPr txBox="1"/>
          <p:nvPr/>
        </p:nvSpPr>
        <p:spPr>
          <a:xfrm>
            <a:off x="1556937" y="5696394"/>
            <a:ext cx="4878614" cy="1444624"/>
          </a:xfrm>
          <a:prstGeom prst="rect">
            <a:avLst/>
          </a:prstGeom>
        </p:spPr>
        <p:txBody>
          <a:bodyPr lIns="0" tIns="0" rIns="0" bIns="0" rtlCol="0" anchor="t">
            <a:spAutoFit/>
          </a:bodyPr>
          <a:lstStyle/>
          <a:p>
            <a:pPr algn="l">
              <a:lnSpc>
                <a:spcPts val="2800"/>
              </a:lnSpc>
            </a:pPr>
            <a:r>
              <a:rPr lang="en-US" sz="2000">
                <a:solidFill>
                  <a:srgbClr val="F6F8F7"/>
                </a:solidFill>
                <a:latin typeface="Avenir"/>
                <a:ea typeface="Avenir"/>
                <a:cs typeface="Avenir"/>
                <a:sym typeface="Avenir"/>
              </a:rPr>
              <a:t>6 year old male presented in person with parents for an initial psychiatric evaluation</a:t>
            </a:r>
          </a:p>
          <a:p>
            <a:pPr algn="l">
              <a:lnSpc>
                <a:spcPts val="2800"/>
              </a:lnSpc>
            </a:pPr>
            <a:endParaRPr lang="en-US" sz="2000">
              <a:solidFill>
                <a:srgbClr val="F6F8F7"/>
              </a:solidFill>
              <a:latin typeface="Avenir"/>
              <a:ea typeface="Avenir"/>
              <a:cs typeface="Avenir"/>
              <a:sym typeface="Avenir"/>
            </a:endParaRPr>
          </a:p>
          <a:p>
            <a:pPr algn="l">
              <a:lnSpc>
                <a:spcPts val="2800"/>
              </a:lnSpc>
            </a:pPr>
            <a:endParaRPr lang="en-US" sz="2000">
              <a:solidFill>
                <a:srgbClr val="F6F8F7"/>
              </a:solidFill>
              <a:latin typeface="Avenir"/>
              <a:ea typeface="Avenir"/>
              <a:cs typeface="Avenir"/>
              <a:sym typeface="Avenir"/>
            </a:endParaRPr>
          </a:p>
        </p:txBody>
      </p:sp>
      <p:sp>
        <p:nvSpPr>
          <p:cNvPr id="18" name="TextBox 18"/>
          <p:cNvSpPr txBox="1"/>
          <p:nvPr/>
        </p:nvSpPr>
        <p:spPr>
          <a:xfrm>
            <a:off x="1544920" y="4889944"/>
            <a:ext cx="4890631" cy="663575"/>
          </a:xfrm>
          <a:prstGeom prst="rect">
            <a:avLst/>
          </a:prstGeom>
        </p:spPr>
        <p:txBody>
          <a:bodyPr lIns="0" tIns="0" rIns="0" bIns="0" rtlCol="0" anchor="t">
            <a:spAutoFit/>
          </a:bodyPr>
          <a:lstStyle/>
          <a:p>
            <a:pPr algn="l">
              <a:lnSpc>
                <a:spcPts val="4899"/>
              </a:lnSpc>
            </a:pPr>
            <a:r>
              <a:rPr lang="en-US" sz="3499" b="1">
                <a:solidFill>
                  <a:srgbClr val="F6F8F7"/>
                </a:solidFill>
                <a:latin typeface="Avenir Bold"/>
                <a:ea typeface="Avenir Bold"/>
                <a:cs typeface="Avenir Bold"/>
                <a:sym typeface="Avenir Bold"/>
              </a:rPr>
              <a:t>Patient Demographics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8831400"/>
            <a:ext cx="18288000" cy="3847532"/>
            <a:chOff x="0" y="0"/>
            <a:chExt cx="4816593" cy="1013342"/>
          </a:xfrm>
        </p:grpSpPr>
        <p:sp>
          <p:nvSpPr>
            <p:cNvPr id="5" name="Freeform 5"/>
            <p:cNvSpPr/>
            <p:nvPr/>
          </p:nvSpPr>
          <p:spPr>
            <a:xfrm>
              <a:off x="0" y="0"/>
              <a:ext cx="4816592" cy="1013342"/>
            </a:xfrm>
            <a:custGeom>
              <a:avLst/>
              <a:gdLst/>
              <a:ahLst/>
              <a:cxnLst/>
              <a:rect l="l" t="t" r="r" b="b"/>
              <a:pathLst>
                <a:path w="4816592" h="1013342">
                  <a:moveTo>
                    <a:pt x="21167" y="0"/>
                  </a:moveTo>
                  <a:lnTo>
                    <a:pt x="4795426" y="0"/>
                  </a:lnTo>
                  <a:cubicBezTo>
                    <a:pt x="4801040" y="0"/>
                    <a:pt x="4806423" y="2230"/>
                    <a:pt x="4810393" y="6200"/>
                  </a:cubicBezTo>
                  <a:cubicBezTo>
                    <a:pt x="4814362" y="10169"/>
                    <a:pt x="4816592" y="15553"/>
                    <a:pt x="4816592" y="21167"/>
                  </a:cubicBezTo>
                  <a:lnTo>
                    <a:pt x="4816592" y="992175"/>
                  </a:lnTo>
                  <a:cubicBezTo>
                    <a:pt x="4816592" y="1003865"/>
                    <a:pt x="4807116" y="1013342"/>
                    <a:pt x="4795426" y="1013342"/>
                  </a:cubicBezTo>
                  <a:lnTo>
                    <a:pt x="21167" y="1013342"/>
                  </a:lnTo>
                  <a:cubicBezTo>
                    <a:pt x="9477" y="1013342"/>
                    <a:pt x="0" y="1003865"/>
                    <a:pt x="0" y="992175"/>
                  </a:cubicBezTo>
                  <a:lnTo>
                    <a:pt x="0" y="21167"/>
                  </a:lnTo>
                  <a:cubicBezTo>
                    <a:pt x="0" y="9477"/>
                    <a:pt x="9477" y="0"/>
                    <a:pt x="21167" y="0"/>
                  </a:cubicBezTo>
                  <a:close/>
                </a:path>
              </a:pathLst>
            </a:custGeom>
            <a:solidFill>
              <a:srgbClr val="348DDB"/>
            </a:solidFill>
          </p:spPr>
          <p:txBody>
            <a:bodyPr/>
            <a:lstStyle/>
            <a:p>
              <a:endParaRPr lang="en-US"/>
            </a:p>
          </p:txBody>
        </p:sp>
        <p:sp>
          <p:nvSpPr>
            <p:cNvPr id="6" name="TextBox 6"/>
            <p:cNvSpPr txBox="1"/>
            <p:nvPr/>
          </p:nvSpPr>
          <p:spPr>
            <a:xfrm>
              <a:off x="0" y="-85725"/>
              <a:ext cx="4816593" cy="1099067"/>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3777370" y="1157287"/>
            <a:ext cx="11871801" cy="1301754"/>
          </a:xfrm>
          <a:prstGeom prst="rect">
            <a:avLst/>
          </a:prstGeom>
        </p:spPr>
        <p:txBody>
          <a:bodyPr lIns="0" tIns="0" rIns="0" bIns="0" rtlCol="0" anchor="t">
            <a:spAutoFit/>
          </a:bodyPr>
          <a:lstStyle/>
          <a:p>
            <a:pPr algn="ctr">
              <a:lnSpc>
                <a:spcPts val="8800"/>
              </a:lnSpc>
            </a:pPr>
            <a:r>
              <a:rPr lang="en-US" sz="8000">
                <a:solidFill>
                  <a:srgbClr val="0B6197"/>
                </a:solidFill>
                <a:latin typeface="Avenir"/>
                <a:ea typeface="Avenir"/>
                <a:cs typeface="Avenir"/>
                <a:sym typeface="Avenir"/>
              </a:rPr>
              <a:t>History of Present Illness</a:t>
            </a:r>
          </a:p>
        </p:txBody>
      </p:sp>
      <p:grpSp>
        <p:nvGrpSpPr>
          <p:cNvPr id="10" name="Group 10"/>
          <p:cNvGrpSpPr/>
          <p:nvPr/>
        </p:nvGrpSpPr>
        <p:grpSpPr>
          <a:xfrm>
            <a:off x="4746596" y="3571711"/>
            <a:ext cx="4997885" cy="6308719"/>
            <a:chOff x="0" y="0"/>
            <a:chExt cx="1316315" cy="1661556"/>
          </a:xfrm>
        </p:grpSpPr>
        <p:sp>
          <p:nvSpPr>
            <p:cNvPr id="11" name="Freeform 11"/>
            <p:cNvSpPr/>
            <p:nvPr/>
          </p:nvSpPr>
          <p:spPr>
            <a:xfrm>
              <a:off x="0" y="0"/>
              <a:ext cx="1316315" cy="1661556"/>
            </a:xfrm>
            <a:custGeom>
              <a:avLst/>
              <a:gdLst/>
              <a:ahLst/>
              <a:cxnLst/>
              <a:rect l="l" t="t" r="r" b="b"/>
              <a:pathLst>
                <a:path w="1316315" h="1661556">
                  <a:moveTo>
                    <a:pt x="77452" y="0"/>
                  </a:moveTo>
                  <a:lnTo>
                    <a:pt x="1238863" y="0"/>
                  </a:lnTo>
                  <a:cubicBezTo>
                    <a:pt x="1281639" y="0"/>
                    <a:pt x="1316315" y="34676"/>
                    <a:pt x="1316315" y="77452"/>
                  </a:cubicBezTo>
                  <a:lnTo>
                    <a:pt x="1316315" y="1584104"/>
                  </a:lnTo>
                  <a:cubicBezTo>
                    <a:pt x="1316315" y="1626879"/>
                    <a:pt x="1281639" y="1661556"/>
                    <a:pt x="1238863" y="1661556"/>
                  </a:cubicBezTo>
                  <a:lnTo>
                    <a:pt x="77452" y="1661556"/>
                  </a:lnTo>
                  <a:cubicBezTo>
                    <a:pt x="34676" y="1661556"/>
                    <a:pt x="0" y="1626879"/>
                    <a:pt x="0" y="1584104"/>
                  </a:cubicBezTo>
                  <a:lnTo>
                    <a:pt x="0" y="77452"/>
                  </a:lnTo>
                  <a:cubicBezTo>
                    <a:pt x="0" y="34676"/>
                    <a:pt x="34676" y="0"/>
                    <a:pt x="77452" y="0"/>
                  </a:cubicBezTo>
                  <a:close/>
                </a:path>
              </a:pathLst>
            </a:custGeom>
            <a:solidFill>
              <a:srgbClr val="0B6197"/>
            </a:solidFill>
          </p:spPr>
          <p:txBody>
            <a:bodyPr/>
            <a:lstStyle/>
            <a:p>
              <a:endParaRPr lang="en-US"/>
            </a:p>
          </p:txBody>
        </p:sp>
        <p:sp>
          <p:nvSpPr>
            <p:cNvPr id="12" name="TextBox 12"/>
            <p:cNvSpPr txBox="1"/>
            <p:nvPr/>
          </p:nvSpPr>
          <p:spPr>
            <a:xfrm>
              <a:off x="0" y="-85725"/>
              <a:ext cx="1316315" cy="1747281"/>
            </a:xfrm>
            <a:prstGeom prst="rect">
              <a:avLst/>
            </a:prstGeom>
          </p:spPr>
          <p:txBody>
            <a:bodyPr lIns="50800" tIns="50800" rIns="50800" bIns="50800" rtlCol="0" anchor="ctr"/>
            <a:lstStyle/>
            <a:p>
              <a:pPr algn="ctr">
                <a:lnSpc>
                  <a:spcPts val="2800"/>
                </a:lnSpc>
              </a:pPr>
              <a:endParaRPr/>
            </a:p>
          </p:txBody>
        </p:sp>
      </p:grpSp>
      <p:sp>
        <p:nvSpPr>
          <p:cNvPr id="13" name="TextBox 13"/>
          <p:cNvSpPr txBox="1"/>
          <p:nvPr/>
        </p:nvSpPr>
        <p:spPr>
          <a:xfrm>
            <a:off x="5072441" y="4828370"/>
            <a:ext cx="4285255" cy="4642484"/>
          </a:xfrm>
          <a:prstGeom prst="rect">
            <a:avLst/>
          </a:prstGeom>
        </p:spPr>
        <p:txBody>
          <a:bodyPr lIns="0" tIns="0" rIns="0" bIns="0" rtlCol="0" anchor="t">
            <a:spAutoFit/>
          </a:bodyPr>
          <a:lstStyle/>
          <a:p>
            <a:pPr algn="ctr">
              <a:lnSpc>
                <a:spcPts val="3080"/>
              </a:lnSpc>
            </a:pPr>
            <a:endParaRPr/>
          </a:p>
          <a:p>
            <a:pPr algn="l">
              <a:lnSpc>
                <a:spcPts val="3080"/>
              </a:lnSpc>
            </a:pPr>
            <a:r>
              <a:rPr lang="en-US" sz="2200">
                <a:solidFill>
                  <a:srgbClr val="F6F8F7"/>
                </a:solidFill>
                <a:latin typeface="Avenir"/>
                <a:ea typeface="Avenir"/>
                <a:cs typeface="Avenir"/>
                <a:sym typeface="Avenir"/>
              </a:rPr>
              <a:t>• Frequent tearfulness</a:t>
            </a:r>
          </a:p>
          <a:p>
            <a:pPr algn="l">
              <a:lnSpc>
                <a:spcPts val="3080"/>
              </a:lnSpc>
            </a:pPr>
            <a:r>
              <a:rPr lang="en-US" sz="2200">
                <a:solidFill>
                  <a:srgbClr val="F6F8F7"/>
                </a:solidFill>
                <a:latin typeface="Avenir"/>
                <a:ea typeface="Avenir"/>
                <a:cs typeface="Avenir"/>
                <a:sym typeface="Avenir"/>
              </a:rPr>
              <a:t>• Yelling</a:t>
            </a:r>
          </a:p>
          <a:p>
            <a:pPr algn="l">
              <a:lnSpc>
                <a:spcPts val="3080"/>
              </a:lnSpc>
            </a:pPr>
            <a:r>
              <a:rPr lang="en-US" sz="2200">
                <a:solidFill>
                  <a:srgbClr val="F6F8F7"/>
                </a:solidFill>
                <a:latin typeface="Avenir"/>
                <a:ea typeface="Avenir"/>
                <a:cs typeface="Avenir"/>
                <a:sym typeface="Avenir"/>
              </a:rPr>
              <a:t>• Hitting objects</a:t>
            </a:r>
          </a:p>
          <a:p>
            <a:pPr algn="l">
              <a:lnSpc>
                <a:spcPts val="3080"/>
              </a:lnSpc>
            </a:pPr>
            <a:r>
              <a:rPr lang="en-US" sz="2200">
                <a:solidFill>
                  <a:srgbClr val="F6F8F7"/>
                </a:solidFill>
                <a:latin typeface="Avenir"/>
                <a:ea typeface="Avenir"/>
                <a:cs typeface="Avenir"/>
                <a:sym typeface="Avenir"/>
              </a:rPr>
              <a:t>• Multiple daily outbursts lasting five to twenty-five minutes. </a:t>
            </a:r>
          </a:p>
          <a:p>
            <a:pPr algn="l">
              <a:lnSpc>
                <a:spcPts val="3080"/>
              </a:lnSpc>
            </a:pPr>
            <a:r>
              <a:rPr lang="en-US" sz="2200">
                <a:solidFill>
                  <a:srgbClr val="F6F8F7"/>
                </a:solidFill>
                <a:latin typeface="Avenir"/>
                <a:ea typeface="Avenir"/>
                <a:cs typeface="Avenir"/>
                <a:sym typeface="Avenir"/>
              </a:rPr>
              <a:t>• Decreased concentration</a:t>
            </a:r>
          </a:p>
          <a:p>
            <a:pPr algn="l">
              <a:lnSpc>
                <a:spcPts val="3080"/>
              </a:lnSpc>
            </a:pPr>
            <a:r>
              <a:rPr lang="en-US" sz="2200">
                <a:solidFill>
                  <a:srgbClr val="F6F8F7"/>
                </a:solidFill>
                <a:latin typeface="Avenir"/>
                <a:ea typeface="Avenir"/>
                <a:cs typeface="Avenir"/>
                <a:sym typeface="Avenir"/>
              </a:rPr>
              <a:t>• Irritability, temper tantrums</a:t>
            </a:r>
          </a:p>
          <a:p>
            <a:pPr algn="l">
              <a:lnSpc>
                <a:spcPts val="3080"/>
              </a:lnSpc>
            </a:pPr>
            <a:r>
              <a:rPr lang="en-US" sz="2200">
                <a:solidFill>
                  <a:srgbClr val="F6F8F7"/>
                </a:solidFill>
                <a:latin typeface="Avenir"/>
                <a:ea typeface="Avenir"/>
                <a:cs typeface="Avenir"/>
                <a:sym typeface="Avenir"/>
              </a:rPr>
              <a:t>• Sadness</a:t>
            </a:r>
          </a:p>
          <a:p>
            <a:pPr algn="l">
              <a:lnSpc>
                <a:spcPts val="3080"/>
              </a:lnSpc>
            </a:pPr>
            <a:r>
              <a:rPr lang="en-US" sz="2200">
                <a:solidFill>
                  <a:srgbClr val="F6F8F7"/>
                </a:solidFill>
                <a:latin typeface="Avenir"/>
                <a:ea typeface="Avenir"/>
                <a:cs typeface="Avenir"/>
                <a:sym typeface="Avenir"/>
              </a:rPr>
              <a:t>• Restlessness </a:t>
            </a:r>
          </a:p>
          <a:p>
            <a:pPr algn="l">
              <a:lnSpc>
                <a:spcPts val="2800"/>
              </a:lnSpc>
            </a:pPr>
            <a:endParaRPr lang="en-US" sz="2200">
              <a:solidFill>
                <a:srgbClr val="F6F8F7"/>
              </a:solidFill>
              <a:latin typeface="Avenir"/>
              <a:ea typeface="Avenir"/>
              <a:cs typeface="Avenir"/>
              <a:sym typeface="Avenir"/>
            </a:endParaRPr>
          </a:p>
          <a:p>
            <a:pPr algn="l">
              <a:lnSpc>
                <a:spcPts val="2800"/>
              </a:lnSpc>
            </a:pPr>
            <a:endParaRPr lang="en-US" sz="2200">
              <a:solidFill>
                <a:srgbClr val="F6F8F7"/>
              </a:solidFill>
              <a:latin typeface="Avenir"/>
              <a:ea typeface="Avenir"/>
              <a:cs typeface="Avenir"/>
              <a:sym typeface="Avenir"/>
            </a:endParaRPr>
          </a:p>
        </p:txBody>
      </p:sp>
      <p:sp>
        <p:nvSpPr>
          <p:cNvPr id="14" name="TextBox 14"/>
          <p:cNvSpPr txBox="1"/>
          <p:nvPr/>
        </p:nvSpPr>
        <p:spPr>
          <a:xfrm>
            <a:off x="5961058" y="2464038"/>
            <a:ext cx="7911675" cy="1272539"/>
          </a:xfrm>
          <a:prstGeom prst="rect">
            <a:avLst/>
          </a:prstGeom>
        </p:spPr>
        <p:txBody>
          <a:bodyPr lIns="0" tIns="0" rIns="0" bIns="0" rtlCol="0" anchor="t">
            <a:spAutoFit/>
          </a:bodyPr>
          <a:lstStyle/>
          <a:p>
            <a:pPr algn="ctr">
              <a:lnSpc>
                <a:spcPts val="3220"/>
              </a:lnSpc>
            </a:pPr>
            <a:r>
              <a:rPr lang="en-US" sz="2300" b="1">
                <a:solidFill>
                  <a:srgbClr val="0B6197"/>
                </a:solidFill>
                <a:latin typeface="Avenir Bold"/>
                <a:ea typeface="Avenir Bold"/>
                <a:cs typeface="Avenir Bold"/>
                <a:sym typeface="Avenir Bold"/>
              </a:rPr>
              <a:t>Emotional dysregulation began during father's deployment in 2020 and 2021. </a:t>
            </a:r>
          </a:p>
          <a:p>
            <a:pPr algn="ctr">
              <a:lnSpc>
                <a:spcPts val="3500"/>
              </a:lnSpc>
            </a:pPr>
            <a:endParaRPr lang="en-US" sz="2300" b="1">
              <a:solidFill>
                <a:srgbClr val="0B6197"/>
              </a:solidFill>
              <a:latin typeface="Avenir Bold"/>
              <a:ea typeface="Avenir Bold"/>
              <a:cs typeface="Avenir Bold"/>
              <a:sym typeface="Avenir Bold"/>
            </a:endParaRPr>
          </a:p>
        </p:txBody>
      </p:sp>
      <p:grpSp>
        <p:nvGrpSpPr>
          <p:cNvPr id="15" name="Group 15"/>
          <p:cNvGrpSpPr/>
          <p:nvPr/>
        </p:nvGrpSpPr>
        <p:grpSpPr>
          <a:xfrm>
            <a:off x="10089310" y="3571711"/>
            <a:ext cx="4997885" cy="6308719"/>
            <a:chOff x="0" y="0"/>
            <a:chExt cx="1316315" cy="1661556"/>
          </a:xfrm>
        </p:grpSpPr>
        <p:sp>
          <p:nvSpPr>
            <p:cNvPr id="16" name="Freeform 16"/>
            <p:cNvSpPr/>
            <p:nvPr/>
          </p:nvSpPr>
          <p:spPr>
            <a:xfrm>
              <a:off x="0" y="0"/>
              <a:ext cx="1316315" cy="1661556"/>
            </a:xfrm>
            <a:custGeom>
              <a:avLst/>
              <a:gdLst/>
              <a:ahLst/>
              <a:cxnLst/>
              <a:rect l="l" t="t" r="r" b="b"/>
              <a:pathLst>
                <a:path w="1316315" h="1661556">
                  <a:moveTo>
                    <a:pt x="77452" y="0"/>
                  </a:moveTo>
                  <a:lnTo>
                    <a:pt x="1238863" y="0"/>
                  </a:lnTo>
                  <a:cubicBezTo>
                    <a:pt x="1281639" y="0"/>
                    <a:pt x="1316315" y="34676"/>
                    <a:pt x="1316315" y="77452"/>
                  </a:cubicBezTo>
                  <a:lnTo>
                    <a:pt x="1316315" y="1584104"/>
                  </a:lnTo>
                  <a:cubicBezTo>
                    <a:pt x="1316315" y="1626879"/>
                    <a:pt x="1281639" y="1661556"/>
                    <a:pt x="1238863" y="1661556"/>
                  </a:cubicBezTo>
                  <a:lnTo>
                    <a:pt x="77452" y="1661556"/>
                  </a:lnTo>
                  <a:cubicBezTo>
                    <a:pt x="34676" y="1661556"/>
                    <a:pt x="0" y="1626879"/>
                    <a:pt x="0" y="1584104"/>
                  </a:cubicBezTo>
                  <a:lnTo>
                    <a:pt x="0" y="77452"/>
                  </a:lnTo>
                  <a:cubicBezTo>
                    <a:pt x="0" y="34676"/>
                    <a:pt x="34676" y="0"/>
                    <a:pt x="77452" y="0"/>
                  </a:cubicBezTo>
                  <a:close/>
                </a:path>
              </a:pathLst>
            </a:custGeom>
            <a:solidFill>
              <a:srgbClr val="0B6197"/>
            </a:solidFill>
          </p:spPr>
          <p:txBody>
            <a:bodyPr/>
            <a:lstStyle/>
            <a:p>
              <a:endParaRPr lang="en-US"/>
            </a:p>
          </p:txBody>
        </p:sp>
        <p:sp>
          <p:nvSpPr>
            <p:cNvPr id="17" name="TextBox 17"/>
            <p:cNvSpPr txBox="1"/>
            <p:nvPr/>
          </p:nvSpPr>
          <p:spPr>
            <a:xfrm>
              <a:off x="0" y="-85725"/>
              <a:ext cx="1316315" cy="1747281"/>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0445625" y="4117577"/>
            <a:ext cx="4285255" cy="6242684"/>
          </a:xfrm>
          <a:prstGeom prst="rect">
            <a:avLst/>
          </a:prstGeom>
        </p:spPr>
        <p:txBody>
          <a:bodyPr lIns="0" tIns="0" rIns="0" bIns="0" rtlCol="0" anchor="t">
            <a:spAutoFit/>
          </a:bodyPr>
          <a:lstStyle/>
          <a:p>
            <a:pPr algn="l">
              <a:lnSpc>
                <a:spcPts val="3080"/>
              </a:lnSpc>
            </a:pPr>
            <a:r>
              <a:rPr lang="en-US" sz="2200">
                <a:solidFill>
                  <a:srgbClr val="F6F8F7"/>
                </a:solidFill>
                <a:latin typeface="Avenir"/>
                <a:ea typeface="Avenir"/>
                <a:cs typeface="Avenir"/>
                <a:sym typeface="Avenir"/>
              </a:rPr>
              <a:t>• Preoccupation with time and needing to know how long activities will last. </a:t>
            </a:r>
          </a:p>
          <a:p>
            <a:pPr algn="l">
              <a:lnSpc>
                <a:spcPts val="3080"/>
              </a:lnSpc>
            </a:pPr>
            <a:endParaRPr lang="en-US" sz="2200">
              <a:solidFill>
                <a:srgbClr val="F6F8F7"/>
              </a:solidFill>
              <a:latin typeface="Avenir"/>
              <a:ea typeface="Avenir"/>
              <a:cs typeface="Avenir"/>
              <a:sym typeface="Avenir"/>
            </a:endParaRPr>
          </a:p>
          <a:p>
            <a:pPr algn="l">
              <a:lnSpc>
                <a:spcPts val="3080"/>
              </a:lnSpc>
            </a:pPr>
            <a:r>
              <a:rPr lang="en-US" sz="2200">
                <a:solidFill>
                  <a:srgbClr val="F6F8F7"/>
                </a:solidFill>
                <a:latin typeface="Avenir"/>
                <a:ea typeface="Avenir"/>
                <a:cs typeface="Avenir"/>
                <a:sym typeface="Avenir"/>
              </a:rPr>
              <a:t>• Sleep is disrupted due to chronic joint pain, resulting in multiple nighttime awakenings and approximately eight hours of sleep per night. </a:t>
            </a:r>
          </a:p>
          <a:p>
            <a:pPr algn="l">
              <a:lnSpc>
                <a:spcPts val="3080"/>
              </a:lnSpc>
            </a:pPr>
            <a:endParaRPr lang="en-US" sz="2200">
              <a:solidFill>
                <a:srgbClr val="F6F8F7"/>
              </a:solidFill>
              <a:latin typeface="Avenir"/>
              <a:ea typeface="Avenir"/>
              <a:cs typeface="Avenir"/>
              <a:sym typeface="Avenir"/>
            </a:endParaRPr>
          </a:p>
          <a:p>
            <a:pPr algn="l">
              <a:lnSpc>
                <a:spcPts val="3080"/>
              </a:lnSpc>
            </a:pPr>
            <a:r>
              <a:rPr lang="en-US" sz="2200">
                <a:solidFill>
                  <a:srgbClr val="F6F8F7"/>
                </a:solidFill>
                <a:latin typeface="Avenir"/>
                <a:ea typeface="Avenir"/>
                <a:cs typeface="Avenir"/>
                <a:sym typeface="Avenir"/>
              </a:rPr>
              <a:t>• Additional stressors include a younger brother, starting first grade at a new school, and an impending new sibling</a:t>
            </a:r>
          </a:p>
          <a:p>
            <a:pPr algn="l">
              <a:lnSpc>
                <a:spcPts val="2800"/>
              </a:lnSpc>
            </a:pPr>
            <a:endParaRPr lang="en-US" sz="2200">
              <a:solidFill>
                <a:srgbClr val="F6F8F7"/>
              </a:solidFill>
              <a:latin typeface="Avenir"/>
              <a:ea typeface="Avenir"/>
              <a:cs typeface="Avenir"/>
              <a:sym typeface="Avenir"/>
            </a:endParaRPr>
          </a:p>
        </p:txBody>
      </p:sp>
      <p:sp>
        <p:nvSpPr>
          <p:cNvPr id="19" name="TextBox 19"/>
          <p:cNvSpPr txBox="1"/>
          <p:nvPr/>
        </p:nvSpPr>
        <p:spPr>
          <a:xfrm>
            <a:off x="8376561" y="3622277"/>
            <a:ext cx="981135" cy="538480"/>
          </a:xfrm>
          <a:prstGeom prst="rect">
            <a:avLst/>
          </a:prstGeom>
        </p:spPr>
        <p:txBody>
          <a:bodyPr lIns="0" tIns="0" rIns="0" bIns="0" rtlCol="0" anchor="t">
            <a:spAutoFit/>
          </a:bodyPr>
          <a:lstStyle/>
          <a:p>
            <a:pPr algn="r">
              <a:lnSpc>
                <a:spcPts val="3920"/>
              </a:lnSpc>
            </a:pPr>
            <a:r>
              <a:rPr lang="en-US" sz="2800" b="1">
                <a:solidFill>
                  <a:srgbClr val="F6F8F7"/>
                </a:solidFill>
                <a:latin typeface="Avenir Bold"/>
                <a:ea typeface="Avenir Bold"/>
                <a:cs typeface="Avenir Bold"/>
                <a:sym typeface="Avenir Bold"/>
              </a:rPr>
              <a:t>01</a:t>
            </a:r>
          </a:p>
        </p:txBody>
      </p:sp>
      <p:sp>
        <p:nvSpPr>
          <p:cNvPr id="20" name="TextBox 20"/>
          <p:cNvSpPr txBox="1"/>
          <p:nvPr/>
        </p:nvSpPr>
        <p:spPr>
          <a:xfrm>
            <a:off x="13749745" y="3622277"/>
            <a:ext cx="981135" cy="538480"/>
          </a:xfrm>
          <a:prstGeom prst="rect">
            <a:avLst/>
          </a:prstGeom>
        </p:spPr>
        <p:txBody>
          <a:bodyPr lIns="0" tIns="0" rIns="0" bIns="0" rtlCol="0" anchor="t">
            <a:spAutoFit/>
          </a:bodyPr>
          <a:lstStyle/>
          <a:p>
            <a:pPr algn="r">
              <a:lnSpc>
                <a:spcPts val="3920"/>
              </a:lnSpc>
            </a:pPr>
            <a:r>
              <a:rPr lang="en-US" sz="2800" b="1">
                <a:solidFill>
                  <a:srgbClr val="F6F8F7"/>
                </a:solidFill>
                <a:latin typeface="Avenir Bold"/>
                <a:ea typeface="Avenir Bold"/>
                <a:cs typeface="Avenir Bold"/>
                <a:sym typeface="Avenir Bold"/>
              </a:rPr>
              <a:t>02</a:t>
            </a:r>
          </a:p>
        </p:txBody>
      </p:sp>
      <p:sp>
        <p:nvSpPr>
          <p:cNvPr id="21" name="TextBox 21"/>
          <p:cNvSpPr txBox="1"/>
          <p:nvPr/>
        </p:nvSpPr>
        <p:spPr>
          <a:xfrm>
            <a:off x="4339468" y="4250520"/>
            <a:ext cx="2906071" cy="663575"/>
          </a:xfrm>
          <a:prstGeom prst="rect">
            <a:avLst/>
          </a:prstGeom>
        </p:spPr>
        <p:txBody>
          <a:bodyPr lIns="0" tIns="0" rIns="0" bIns="0" rtlCol="0" anchor="t">
            <a:spAutoFit/>
          </a:bodyPr>
          <a:lstStyle/>
          <a:p>
            <a:pPr algn="r">
              <a:lnSpc>
                <a:spcPts val="4899"/>
              </a:lnSpc>
            </a:pPr>
            <a:r>
              <a:rPr lang="en-US" sz="3499" b="1">
                <a:solidFill>
                  <a:srgbClr val="F6F8F7"/>
                </a:solidFill>
                <a:latin typeface="Avenir Bold"/>
                <a:ea typeface="Avenir Bold"/>
                <a:cs typeface="Avenir Bold"/>
                <a:sym typeface="Avenir Bold"/>
              </a:rPr>
              <a:t>Symptoms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8831400"/>
            <a:ext cx="18288000" cy="3847532"/>
            <a:chOff x="0" y="0"/>
            <a:chExt cx="4816593" cy="1013342"/>
          </a:xfrm>
        </p:grpSpPr>
        <p:sp>
          <p:nvSpPr>
            <p:cNvPr id="5" name="Freeform 5"/>
            <p:cNvSpPr/>
            <p:nvPr/>
          </p:nvSpPr>
          <p:spPr>
            <a:xfrm>
              <a:off x="0" y="0"/>
              <a:ext cx="4816592" cy="1013342"/>
            </a:xfrm>
            <a:custGeom>
              <a:avLst/>
              <a:gdLst/>
              <a:ahLst/>
              <a:cxnLst/>
              <a:rect l="l" t="t" r="r" b="b"/>
              <a:pathLst>
                <a:path w="4816592" h="1013342">
                  <a:moveTo>
                    <a:pt x="21167" y="0"/>
                  </a:moveTo>
                  <a:lnTo>
                    <a:pt x="4795426" y="0"/>
                  </a:lnTo>
                  <a:cubicBezTo>
                    <a:pt x="4801040" y="0"/>
                    <a:pt x="4806423" y="2230"/>
                    <a:pt x="4810393" y="6200"/>
                  </a:cubicBezTo>
                  <a:cubicBezTo>
                    <a:pt x="4814362" y="10169"/>
                    <a:pt x="4816592" y="15553"/>
                    <a:pt x="4816592" y="21167"/>
                  </a:cubicBezTo>
                  <a:lnTo>
                    <a:pt x="4816592" y="992175"/>
                  </a:lnTo>
                  <a:cubicBezTo>
                    <a:pt x="4816592" y="1003865"/>
                    <a:pt x="4807116" y="1013342"/>
                    <a:pt x="4795426" y="1013342"/>
                  </a:cubicBezTo>
                  <a:lnTo>
                    <a:pt x="21167" y="1013342"/>
                  </a:lnTo>
                  <a:cubicBezTo>
                    <a:pt x="9477" y="1013342"/>
                    <a:pt x="0" y="1003865"/>
                    <a:pt x="0" y="992175"/>
                  </a:cubicBezTo>
                  <a:lnTo>
                    <a:pt x="0" y="21167"/>
                  </a:lnTo>
                  <a:cubicBezTo>
                    <a:pt x="0" y="9477"/>
                    <a:pt x="9477" y="0"/>
                    <a:pt x="21167" y="0"/>
                  </a:cubicBezTo>
                  <a:close/>
                </a:path>
              </a:pathLst>
            </a:custGeom>
            <a:solidFill>
              <a:srgbClr val="0B6197"/>
            </a:solidFill>
          </p:spPr>
          <p:txBody>
            <a:bodyPr/>
            <a:lstStyle/>
            <a:p>
              <a:endParaRPr lang="en-US"/>
            </a:p>
          </p:txBody>
        </p:sp>
        <p:sp>
          <p:nvSpPr>
            <p:cNvPr id="6" name="TextBox 6"/>
            <p:cNvSpPr txBox="1"/>
            <p:nvPr/>
          </p:nvSpPr>
          <p:spPr>
            <a:xfrm>
              <a:off x="0" y="-85725"/>
              <a:ext cx="4816593" cy="1099067"/>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8" name="TextBox 8"/>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9" name="TextBox 9"/>
          <p:cNvSpPr txBox="1"/>
          <p:nvPr/>
        </p:nvSpPr>
        <p:spPr>
          <a:xfrm>
            <a:off x="3527643" y="3852465"/>
            <a:ext cx="11871801" cy="1301754"/>
          </a:xfrm>
          <a:prstGeom prst="rect">
            <a:avLst/>
          </a:prstGeom>
        </p:spPr>
        <p:txBody>
          <a:bodyPr lIns="0" tIns="0" rIns="0" bIns="0" rtlCol="0" anchor="t">
            <a:spAutoFit/>
          </a:bodyPr>
          <a:lstStyle/>
          <a:p>
            <a:pPr algn="ctr">
              <a:lnSpc>
                <a:spcPts val="8800"/>
              </a:lnSpc>
            </a:pPr>
            <a:r>
              <a:rPr lang="en-US" sz="8000">
                <a:solidFill>
                  <a:srgbClr val="0B6197"/>
                </a:solidFill>
                <a:latin typeface="Avenir"/>
                <a:ea typeface="Avenir"/>
                <a:cs typeface="Avenir"/>
                <a:sym typeface="Avenir"/>
              </a:rPr>
              <a:t>Psychiatric History</a:t>
            </a:r>
          </a:p>
        </p:txBody>
      </p:sp>
      <p:grpSp>
        <p:nvGrpSpPr>
          <p:cNvPr id="10" name="Group 10"/>
          <p:cNvGrpSpPr/>
          <p:nvPr/>
        </p:nvGrpSpPr>
        <p:grpSpPr>
          <a:xfrm>
            <a:off x="1028700" y="6674244"/>
            <a:ext cx="4997885" cy="3061488"/>
            <a:chOff x="0" y="0"/>
            <a:chExt cx="1316315" cy="806318"/>
          </a:xfrm>
        </p:grpSpPr>
        <p:sp>
          <p:nvSpPr>
            <p:cNvPr id="11" name="Freeform 11"/>
            <p:cNvSpPr/>
            <p:nvPr/>
          </p:nvSpPr>
          <p:spPr>
            <a:xfrm>
              <a:off x="0" y="0"/>
              <a:ext cx="1316315" cy="806318"/>
            </a:xfrm>
            <a:custGeom>
              <a:avLst/>
              <a:gdLst/>
              <a:ahLst/>
              <a:cxnLst/>
              <a:rect l="l" t="t" r="r" b="b"/>
              <a:pathLst>
                <a:path w="1316315" h="806318">
                  <a:moveTo>
                    <a:pt x="77452" y="0"/>
                  </a:moveTo>
                  <a:lnTo>
                    <a:pt x="1238863" y="0"/>
                  </a:lnTo>
                  <a:cubicBezTo>
                    <a:pt x="1281639" y="0"/>
                    <a:pt x="1316315" y="34676"/>
                    <a:pt x="1316315" y="77452"/>
                  </a:cubicBezTo>
                  <a:lnTo>
                    <a:pt x="1316315" y="728866"/>
                  </a:lnTo>
                  <a:cubicBezTo>
                    <a:pt x="1316315" y="771641"/>
                    <a:pt x="1281639" y="806318"/>
                    <a:pt x="1238863" y="806318"/>
                  </a:cubicBezTo>
                  <a:lnTo>
                    <a:pt x="77452" y="806318"/>
                  </a:lnTo>
                  <a:cubicBezTo>
                    <a:pt x="34676" y="806318"/>
                    <a:pt x="0" y="771641"/>
                    <a:pt x="0" y="728866"/>
                  </a:cubicBezTo>
                  <a:lnTo>
                    <a:pt x="0" y="77452"/>
                  </a:lnTo>
                  <a:cubicBezTo>
                    <a:pt x="0" y="34676"/>
                    <a:pt x="34676" y="0"/>
                    <a:pt x="77452" y="0"/>
                  </a:cubicBezTo>
                  <a:close/>
                </a:path>
              </a:pathLst>
            </a:custGeom>
            <a:solidFill>
              <a:srgbClr val="348DDB"/>
            </a:solidFill>
            <a:ln w="38100" cap="rnd">
              <a:solidFill>
                <a:srgbClr val="FFFFFF"/>
              </a:solidFill>
              <a:prstDash val="solid"/>
              <a:round/>
            </a:ln>
          </p:spPr>
          <p:txBody>
            <a:bodyPr/>
            <a:lstStyle/>
            <a:p>
              <a:endParaRPr lang="en-US"/>
            </a:p>
          </p:txBody>
        </p:sp>
        <p:sp>
          <p:nvSpPr>
            <p:cNvPr id="12" name="TextBox 12"/>
            <p:cNvSpPr txBox="1"/>
            <p:nvPr/>
          </p:nvSpPr>
          <p:spPr>
            <a:xfrm>
              <a:off x="0" y="-85725"/>
              <a:ext cx="1316315" cy="892043"/>
            </a:xfrm>
            <a:prstGeom prst="rect">
              <a:avLst/>
            </a:prstGeom>
          </p:spPr>
          <p:txBody>
            <a:bodyPr lIns="50800" tIns="50800" rIns="50800" bIns="50800" rtlCol="0" anchor="ctr"/>
            <a:lstStyle/>
            <a:p>
              <a:pPr algn="ctr">
                <a:lnSpc>
                  <a:spcPts val="2800"/>
                </a:lnSpc>
              </a:pPr>
              <a:endParaRPr/>
            </a:p>
          </p:txBody>
        </p:sp>
      </p:grpSp>
      <p:sp>
        <p:nvSpPr>
          <p:cNvPr id="13" name="TextBox 13"/>
          <p:cNvSpPr txBox="1"/>
          <p:nvPr/>
        </p:nvSpPr>
        <p:spPr>
          <a:xfrm>
            <a:off x="1364767" y="7664905"/>
            <a:ext cx="4285255" cy="1166495"/>
          </a:xfrm>
          <a:prstGeom prst="rect">
            <a:avLst/>
          </a:prstGeom>
        </p:spPr>
        <p:txBody>
          <a:bodyPr lIns="0" tIns="0" rIns="0" bIns="0" rtlCol="0" anchor="t">
            <a:spAutoFit/>
          </a:bodyPr>
          <a:lstStyle/>
          <a:p>
            <a:pPr algn="ctr">
              <a:lnSpc>
                <a:spcPts val="4480"/>
              </a:lnSpc>
            </a:pPr>
            <a:r>
              <a:rPr lang="en-US" sz="3200">
                <a:solidFill>
                  <a:srgbClr val="F6F8F7"/>
                </a:solidFill>
                <a:latin typeface="Avenir"/>
                <a:ea typeface="Avenir"/>
                <a:cs typeface="Avenir"/>
                <a:sym typeface="Avenir"/>
              </a:rPr>
              <a:t>HIstory of therapy in the past</a:t>
            </a:r>
          </a:p>
        </p:txBody>
      </p:sp>
      <p:grpSp>
        <p:nvGrpSpPr>
          <p:cNvPr id="14" name="Group 14"/>
          <p:cNvGrpSpPr/>
          <p:nvPr/>
        </p:nvGrpSpPr>
        <p:grpSpPr>
          <a:xfrm>
            <a:off x="6812071" y="6674244"/>
            <a:ext cx="4997885" cy="3061488"/>
            <a:chOff x="0" y="0"/>
            <a:chExt cx="1316315" cy="806318"/>
          </a:xfrm>
        </p:grpSpPr>
        <p:sp>
          <p:nvSpPr>
            <p:cNvPr id="15" name="Freeform 15"/>
            <p:cNvSpPr/>
            <p:nvPr/>
          </p:nvSpPr>
          <p:spPr>
            <a:xfrm>
              <a:off x="0" y="0"/>
              <a:ext cx="1316315" cy="806318"/>
            </a:xfrm>
            <a:custGeom>
              <a:avLst/>
              <a:gdLst/>
              <a:ahLst/>
              <a:cxnLst/>
              <a:rect l="l" t="t" r="r" b="b"/>
              <a:pathLst>
                <a:path w="1316315" h="806318">
                  <a:moveTo>
                    <a:pt x="77452" y="0"/>
                  </a:moveTo>
                  <a:lnTo>
                    <a:pt x="1238863" y="0"/>
                  </a:lnTo>
                  <a:cubicBezTo>
                    <a:pt x="1281639" y="0"/>
                    <a:pt x="1316315" y="34676"/>
                    <a:pt x="1316315" y="77452"/>
                  </a:cubicBezTo>
                  <a:lnTo>
                    <a:pt x="1316315" y="728866"/>
                  </a:lnTo>
                  <a:cubicBezTo>
                    <a:pt x="1316315" y="771641"/>
                    <a:pt x="1281639" y="806318"/>
                    <a:pt x="1238863" y="806318"/>
                  </a:cubicBezTo>
                  <a:lnTo>
                    <a:pt x="77452" y="806318"/>
                  </a:lnTo>
                  <a:cubicBezTo>
                    <a:pt x="34676" y="806318"/>
                    <a:pt x="0" y="771641"/>
                    <a:pt x="0" y="728866"/>
                  </a:cubicBezTo>
                  <a:lnTo>
                    <a:pt x="0" y="77452"/>
                  </a:lnTo>
                  <a:cubicBezTo>
                    <a:pt x="0" y="34676"/>
                    <a:pt x="34676" y="0"/>
                    <a:pt x="77452" y="0"/>
                  </a:cubicBezTo>
                  <a:close/>
                </a:path>
              </a:pathLst>
            </a:custGeom>
            <a:solidFill>
              <a:srgbClr val="348DDB"/>
            </a:solidFill>
            <a:ln w="38100" cap="rnd">
              <a:solidFill>
                <a:srgbClr val="FFFFFF"/>
              </a:solidFill>
              <a:prstDash val="solid"/>
              <a:round/>
            </a:ln>
          </p:spPr>
          <p:txBody>
            <a:bodyPr/>
            <a:lstStyle/>
            <a:p>
              <a:endParaRPr lang="en-US"/>
            </a:p>
          </p:txBody>
        </p:sp>
        <p:sp>
          <p:nvSpPr>
            <p:cNvPr id="16" name="TextBox 16"/>
            <p:cNvSpPr txBox="1"/>
            <p:nvPr/>
          </p:nvSpPr>
          <p:spPr>
            <a:xfrm>
              <a:off x="0" y="-85725"/>
              <a:ext cx="1316315" cy="892043"/>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12595443" y="6674244"/>
            <a:ext cx="4997885" cy="3061488"/>
            <a:chOff x="0" y="0"/>
            <a:chExt cx="1316315" cy="806318"/>
          </a:xfrm>
        </p:grpSpPr>
        <p:sp>
          <p:nvSpPr>
            <p:cNvPr id="18" name="Freeform 18"/>
            <p:cNvSpPr/>
            <p:nvPr/>
          </p:nvSpPr>
          <p:spPr>
            <a:xfrm>
              <a:off x="0" y="0"/>
              <a:ext cx="1316315" cy="806318"/>
            </a:xfrm>
            <a:custGeom>
              <a:avLst/>
              <a:gdLst/>
              <a:ahLst/>
              <a:cxnLst/>
              <a:rect l="l" t="t" r="r" b="b"/>
              <a:pathLst>
                <a:path w="1316315" h="806318">
                  <a:moveTo>
                    <a:pt x="77452" y="0"/>
                  </a:moveTo>
                  <a:lnTo>
                    <a:pt x="1238863" y="0"/>
                  </a:lnTo>
                  <a:cubicBezTo>
                    <a:pt x="1281639" y="0"/>
                    <a:pt x="1316315" y="34676"/>
                    <a:pt x="1316315" y="77452"/>
                  </a:cubicBezTo>
                  <a:lnTo>
                    <a:pt x="1316315" y="728866"/>
                  </a:lnTo>
                  <a:cubicBezTo>
                    <a:pt x="1316315" y="771641"/>
                    <a:pt x="1281639" y="806318"/>
                    <a:pt x="1238863" y="806318"/>
                  </a:cubicBezTo>
                  <a:lnTo>
                    <a:pt x="77452" y="806318"/>
                  </a:lnTo>
                  <a:cubicBezTo>
                    <a:pt x="34676" y="806318"/>
                    <a:pt x="0" y="771641"/>
                    <a:pt x="0" y="728866"/>
                  </a:cubicBezTo>
                  <a:lnTo>
                    <a:pt x="0" y="77452"/>
                  </a:lnTo>
                  <a:cubicBezTo>
                    <a:pt x="0" y="34676"/>
                    <a:pt x="34676" y="0"/>
                    <a:pt x="77452" y="0"/>
                  </a:cubicBezTo>
                  <a:close/>
                </a:path>
              </a:pathLst>
            </a:custGeom>
            <a:solidFill>
              <a:srgbClr val="348DDB"/>
            </a:solidFill>
            <a:ln w="38100" cap="rnd">
              <a:solidFill>
                <a:srgbClr val="FFFFFF"/>
              </a:solidFill>
              <a:prstDash val="solid"/>
              <a:round/>
            </a:ln>
          </p:spPr>
          <p:txBody>
            <a:bodyPr/>
            <a:lstStyle/>
            <a:p>
              <a:endParaRPr lang="en-US"/>
            </a:p>
          </p:txBody>
        </p:sp>
        <p:sp>
          <p:nvSpPr>
            <p:cNvPr id="19" name="TextBox 19"/>
            <p:cNvSpPr txBox="1"/>
            <p:nvPr/>
          </p:nvSpPr>
          <p:spPr>
            <a:xfrm>
              <a:off x="0" y="-85725"/>
              <a:ext cx="1316315" cy="892043"/>
            </a:xfrm>
            <a:prstGeom prst="rect">
              <a:avLst/>
            </a:prstGeom>
          </p:spPr>
          <p:txBody>
            <a:bodyPr lIns="50800" tIns="50800" rIns="50800" bIns="50800" rtlCol="0" anchor="ctr"/>
            <a:lstStyle/>
            <a:p>
              <a:pPr algn="ctr">
                <a:lnSpc>
                  <a:spcPts val="2800"/>
                </a:lnSpc>
              </a:pPr>
              <a:endParaRPr/>
            </a:p>
          </p:txBody>
        </p:sp>
      </p:grpSp>
      <p:sp>
        <p:nvSpPr>
          <p:cNvPr id="20" name="TextBox 20"/>
          <p:cNvSpPr txBox="1"/>
          <p:nvPr/>
        </p:nvSpPr>
        <p:spPr>
          <a:xfrm>
            <a:off x="7168386" y="7664905"/>
            <a:ext cx="4285255" cy="1166495"/>
          </a:xfrm>
          <a:prstGeom prst="rect">
            <a:avLst/>
          </a:prstGeom>
        </p:spPr>
        <p:txBody>
          <a:bodyPr lIns="0" tIns="0" rIns="0" bIns="0" rtlCol="0" anchor="t">
            <a:spAutoFit/>
          </a:bodyPr>
          <a:lstStyle/>
          <a:p>
            <a:pPr algn="ctr">
              <a:lnSpc>
                <a:spcPts val="4480"/>
              </a:lnSpc>
            </a:pPr>
            <a:r>
              <a:rPr lang="en-US" sz="3200">
                <a:solidFill>
                  <a:srgbClr val="F6F8F7"/>
                </a:solidFill>
                <a:latin typeface="Avenir"/>
                <a:ea typeface="Avenir"/>
                <a:cs typeface="Avenir"/>
                <a:sym typeface="Avenir"/>
              </a:rPr>
              <a:t>No past psychiatric medication trials </a:t>
            </a:r>
          </a:p>
        </p:txBody>
      </p:sp>
      <p:sp>
        <p:nvSpPr>
          <p:cNvPr id="21" name="TextBox 21"/>
          <p:cNvSpPr txBox="1"/>
          <p:nvPr/>
        </p:nvSpPr>
        <p:spPr>
          <a:xfrm>
            <a:off x="12951758" y="7687869"/>
            <a:ext cx="4285255" cy="1166495"/>
          </a:xfrm>
          <a:prstGeom prst="rect">
            <a:avLst/>
          </a:prstGeom>
        </p:spPr>
        <p:txBody>
          <a:bodyPr lIns="0" tIns="0" rIns="0" bIns="0" rtlCol="0" anchor="t">
            <a:spAutoFit/>
          </a:bodyPr>
          <a:lstStyle/>
          <a:p>
            <a:pPr algn="ctr">
              <a:lnSpc>
                <a:spcPts val="4480"/>
              </a:lnSpc>
            </a:pPr>
            <a:r>
              <a:rPr lang="en-US" sz="3200">
                <a:solidFill>
                  <a:srgbClr val="F6F8F7"/>
                </a:solidFill>
                <a:latin typeface="Avenir"/>
                <a:ea typeface="Avenir"/>
                <a:cs typeface="Avenir"/>
                <a:sym typeface="Avenir"/>
              </a:rPr>
              <a:t>No inpatient psychiatric admissions </a:t>
            </a:r>
          </a:p>
        </p:txBody>
      </p:sp>
      <p:sp>
        <p:nvSpPr>
          <p:cNvPr id="22" name="AutoShape 22"/>
          <p:cNvSpPr/>
          <p:nvPr/>
        </p:nvSpPr>
        <p:spPr>
          <a:xfrm>
            <a:off x="1028700" y="5914231"/>
            <a:ext cx="16230600" cy="0"/>
          </a:xfrm>
          <a:prstGeom prst="line">
            <a:avLst/>
          </a:prstGeom>
          <a:ln w="9525" cap="flat">
            <a:solidFill>
              <a:srgbClr val="0B6197"/>
            </a:solidFill>
            <a:prstDash val="solid"/>
            <a:headEnd type="none" w="sm" len="sm"/>
            <a:tailEnd type="none" w="sm" len="sm"/>
          </a:ln>
        </p:spPr>
        <p:txBody>
          <a:bodyPr/>
          <a:lstStyle/>
          <a:p>
            <a:endParaRPr lang="en-US"/>
          </a:p>
        </p:txBody>
      </p:sp>
      <p:grpSp>
        <p:nvGrpSpPr>
          <p:cNvPr id="23" name="Group 23"/>
          <p:cNvGrpSpPr/>
          <p:nvPr/>
        </p:nvGrpSpPr>
        <p:grpSpPr>
          <a:xfrm>
            <a:off x="3149407" y="5811899"/>
            <a:ext cx="204665" cy="20466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25" name="TextBox 25"/>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a:off x="9041668" y="5811899"/>
            <a:ext cx="204665" cy="20466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28" name="TextBox 28"/>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nvGrpSpPr>
        <p:grpSpPr>
          <a:xfrm>
            <a:off x="15094385" y="5811899"/>
            <a:ext cx="204665" cy="20466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31" name="TextBox 31"/>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928653" y="1642197"/>
            <a:ext cx="9990421" cy="9573456"/>
            <a:chOff x="0" y="0"/>
            <a:chExt cx="848201" cy="812800"/>
          </a:xfrm>
        </p:grpSpPr>
        <p:sp>
          <p:nvSpPr>
            <p:cNvPr id="5" name="Freeform 5"/>
            <p:cNvSpPr/>
            <p:nvPr/>
          </p:nvSpPr>
          <p:spPr>
            <a:xfrm>
              <a:off x="0" y="0"/>
              <a:ext cx="848201" cy="812800"/>
            </a:xfrm>
            <a:custGeom>
              <a:avLst/>
              <a:gdLst/>
              <a:ahLst/>
              <a:cxnLst/>
              <a:rect l="l" t="t" r="r" b="b"/>
              <a:pathLst>
                <a:path w="848201" h="812800">
                  <a:moveTo>
                    <a:pt x="38747" y="0"/>
                  </a:moveTo>
                  <a:lnTo>
                    <a:pt x="809454" y="0"/>
                  </a:lnTo>
                  <a:cubicBezTo>
                    <a:pt x="819730" y="0"/>
                    <a:pt x="829586" y="4082"/>
                    <a:pt x="836852" y="11349"/>
                  </a:cubicBezTo>
                  <a:cubicBezTo>
                    <a:pt x="844119" y="18615"/>
                    <a:pt x="848201" y="28470"/>
                    <a:pt x="848201" y="38747"/>
                  </a:cubicBezTo>
                  <a:lnTo>
                    <a:pt x="848201" y="774053"/>
                  </a:lnTo>
                  <a:cubicBezTo>
                    <a:pt x="848201" y="795453"/>
                    <a:pt x="830853" y="812800"/>
                    <a:pt x="809454" y="812800"/>
                  </a:cubicBezTo>
                  <a:lnTo>
                    <a:pt x="38747" y="812800"/>
                  </a:lnTo>
                  <a:cubicBezTo>
                    <a:pt x="17347" y="812800"/>
                    <a:pt x="0" y="795453"/>
                    <a:pt x="0" y="774053"/>
                  </a:cubicBezTo>
                  <a:lnTo>
                    <a:pt x="0" y="38747"/>
                  </a:lnTo>
                  <a:cubicBezTo>
                    <a:pt x="0" y="17347"/>
                    <a:pt x="17347" y="0"/>
                    <a:pt x="38747" y="0"/>
                  </a:cubicBezTo>
                  <a:close/>
                </a:path>
              </a:pathLst>
            </a:custGeom>
            <a:blipFill>
              <a:blip r:embed="rId4"/>
              <a:stretch>
                <a:fillRect l="-35115" r="-35115"/>
              </a:stretch>
            </a:blipFill>
          </p:spPr>
          <p:txBody>
            <a:bodyPr/>
            <a:lstStyle/>
            <a:p>
              <a:endParaRPr lang="en-US"/>
            </a:p>
          </p:txBody>
        </p:sp>
      </p:grpSp>
      <p:grpSp>
        <p:nvGrpSpPr>
          <p:cNvPr id="6" name="Group 6"/>
          <p:cNvGrpSpPr/>
          <p:nvPr/>
        </p:nvGrpSpPr>
        <p:grpSpPr>
          <a:xfrm>
            <a:off x="4215253" y="4404097"/>
            <a:ext cx="3159663" cy="4854203"/>
            <a:chOff x="0" y="0"/>
            <a:chExt cx="832175" cy="1278473"/>
          </a:xfrm>
        </p:grpSpPr>
        <p:sp>
          <p:nvSpPr>
            <p:cNvPr id="7" name="Freeform 7"/>
            <p:cNvSpPr/>
            <p:nvPr/>
          </p:nvSpPr>
          <p:spPr>
            <a:xfrm>
              <a:off x="0" y="0"/>
              <a:ext cx="832175" cy="1278473"/>
            </a:xfrm>
            <a:custGeom>
              <a:avLst/>
              <a:gdLst/>
              <a:ahLst/>
              <a:cxnLst/>
              <a:rect l="l" t="t" r="r" b="b"/>
              <a:pathLst>
                <a:path w="832175" h="1278473">
                  <a:moveTo>
                    <a:pt x="122512" y="0"/>
                  </a:moveTo>
                  <a:lnTo>
                    <a:pt x="709663" y="0"/>
                  </a:lnTo>
                  <a:cubicBezTo>
                    <a:pt x="742155" y="0"/>
                    <a:pt x="773316" y="12907"/>
                    <a:pt x="796292" y="35883"/>
                  </a:cubicBezTo>
                  <a:cubicBezTo>
                    <a:pt x="819267" y="58858"/>
                    <a:pt x="832175" y="90020"/>
                    <a:pt x="832175" y="122512"/>
                  </a:cubicBezTo>
                  <a:lnTo>
                    <a:pt x="832175" y="1155961"/>
                  </a:lnTo>
                  <a:cubicBezTo>
                    <a:pt x="832175" y="1188454"/>
                    <a:pt x="819267" y="1219615"/>
                    <a:pt x="796292" y="1242590"/>
                  </a:cubicBezTo>
                  <a:cubicBezTo>
                    <a:pt x="773316" y="1265566"/>
                    <a:pt x="742155" y="1278473"/>
                    <a:pt x="709663" y="1278473"/>
                  </a:cubicBezTo>
                  <a:lnTo>
                    <a:pt x="122512" y="1278473"/>
                  </a:lnTo>
                  <a:cubicBezTo>
                    <a:pt x="90020" y="1278473"/>
                    <a:pt x="58858" y="1265566"/>
                    <a:pt x="35883" y="1242590"/>
                  </a:cubicBezTo>
                  <a:cubicBezTo>
                    <a:pt x="12907" y="1219615"/>
                    <a:pt x="0" y="1188454"/>
                    <a:pt x="0" y="1155961"/>
                  </a:cubicBezTo>
                  <a:lnTo>
                    <a:pt x="0" y="122512"/>
                  </a:lnTo>
                  <a:cubicBezTo>
                    <a:pt x="0" y="90020"/>
                    <a:pt x="12907" y="58858"/>
                    <a:pt x="35883" y="35883"/>
                  </a:cubicBezTo>
                  <a:cubicBezTo>
                    <a:pt x="58858" y="12907"/>
                    <a:pt x="90020" y="0"/>
                    <a:pt x="122512" y="0"/>
                  </a:cubicBezTo>
                  <a:close/>
                </a:path>
              </a:pathLst>
            </a:custGeom>
            <a:solidFill>
              <a:srgbClr val="0B6197"/>
            </a:solidFill>
            <a:ln w="28575" cap="rnd">
              <a:solidFill>
                <a:srgbClr val="F6F8F7"/>
              </a:solidFill>
              <a:prstDash val="solid"/>
              <a:round/>
            </a:ln>
          </p:spPr>
          <p:txBody>
            <a:bodyPr/>
            <a:lstStyle/>
            <a:p>
              <a:endParaRPr lang="en-US"/>
            </a:p>
          </p:txBody>
        </p:sp>
        <p:sp>
          <p:nvSpPr>
            <p:cNvPr id="8" name="TextBox 8"/>
            <p:cNvSpPr txBox="1"/>
            <p:nvPr/>
          </p:nvSpPr>
          <p:spPr>
            <a:xfrm>
              <a:off x="0" y="-85725"/>
              <a:ext cx="832175" cy="1364198"/>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7510048" y="4404097"/>
            <a:ext cx="3159663" cy="4854203"/>
            <a:chOff x="0" y="0"/>
            <a:chExt cx="832175" cy="1278473"/>
          </a:xfrm>
        </p:grpSpPr>
        <p:sp>
          <p:nvSpPr>
            <p:cNvPr id="10" name="Freeform 10"/>
            <p:cNvSpPr/>
            <p:nvPr/>
          </p:nvSpPr>
          <p:spPr>
            <a:xfrm>
              <a:off x="0" y="0"/>
              <a:ext cx="832175" cy="1278473"/>
            </a:xfrm>
            <a:custGeom>
              <a:avLst/>
              <a:gdLst/>
              <a:ahLst/>
              <a:cxnLst/>
              <a:rect l="l" t="t" r="r" b="b"/>
              <a:pathLst>
                <a:path w="832175" h="1278473">
                  <a:moveTo>
                    <a:pt x="122512" y="0"/>
                  </a:moveTo>
                  <a:lnTo>
                    <a:pt x="709663" y="0"/>
                  </a:lnTo>
                  <a:cubicBezTo>
                    <a:pt x="742155" y="0"/>
                    <a:pt x="773316" y="12907"/>
                    <a:pt x="796292" y="35883"/>
                  </a:cubicBezTo>
                  <a:cubicBezTo>
                    <a:pt x="819267" y="58858"/>
                    <a:pt x="832175" y="90020"/>
                    <a:pt x="832175" y="122512"/>
                  </a:cubicBezTo>
                  <a:lnTo>
                    <a:pt x="832175" y="1155961"/>
                  </a:lnTo>
                  <a:cubicBezTo>
                    <a:pt x="832175" y="1188454"/>
                    <a:pt x="819267" y="1219615"/>
                    <a:pt x="796292" y="1242590"/>
                  </a:cubicBezTo>
                  <a:cubicBezTo>
                    <a:pt x="773316" y="1265566"/>
                    <a:pt x="742155" y="1278473"/>
                    <a:pt x="709663" y="1278473"/>
                  </a:cubicBezTo>
                  <a:lnTo>
                    <a:pt x="122512" y="1278473"/>
                  </a:lnTo>
                  <a:cubicBezTo>
                    <a:pt x="90020" y="1278473"/>
                    <a:pt x="58858" y="1265566"/>
                    <a:pt x="35883" y="1242590"/>
                  </a:cubicBezTo>
                  <a:cubicBezTo>
                    <a:pt x="12907" y="1219615"/>
                    <a:pt x="0" y="1188454"/>
                    <a:pt x="0" y="1155961"/>
                  </a:cubicBezTo>
                  <a:lnTo>
                    <a:pt x="0" y="122512"/>
                  </a:lnTo>
                  <a:cubicBezTo>
                    <a:pt x="0" y="90020"/>
                    <a:pt x="12907" y="58858"/>
                    <a:pt x="35883" y="35883"/>
                  </a:cubicBezTo>
                  <a:cubicBezTo>
                    <a:pt x="58858" y="12907"/>
                    <a:pt x="90020" y="0"/>
                    <a:pt x="122512" y="0"/>
                  </a:cubicBezTo>
                  <a:close/>
                </a:path>
              </a:pathLst>
            </a:custGeom>
            <a:solidFill>
              <a:srgbClr val="348DDB"/>
            </a:solidFill>
            <a:ln w="28575" cap="rnd">
              <a:solidFill>
                <a:srgbClr val="F6F8F7"/>
              </a:solidFill>
              <a:prstDash val="solid"/>
              <a:round/>
            </a:ln>
          </p:spPr>
          <p:txBody>
            <a:bodyPr/>
            <a:lstStyle/>
            <a:p>
              <a:endParaRPr lang="en-US"/>
            </a:p>
          </p:txBody>
        </p:sp>
        <p:sp>
          <p:nvSpPr>
            <p:cNvPr id="11" name="TextBox 11"/>
            <p:cNvSpPr txBox="1"/>
            <p:nvPr/>
          </p:nvSpPr>
          <p:spPr>
            <a:xfrm>
              <a:off x="0" y="-85725"/>
              <a:ext cx="832175" cy="1364198"/>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10804842" y="4404097"/>
            <a:ext cx="3159663" cy="4854203"/>
            <a:chOff x="0" y="0"/>
            <a:chExt cx="832175" cy="1278473"/>
          </a:xfrm>
        </p:grpSpPr>
        <p:sp>
          <p:nvSpPr>
            <p:cNvPr id="13" name="Freeform 13"/>
            <p:cNvSpPr/>
            <p:nvPr/>
          </p:nvSpPr>
          <p:spPr>
            <a:xfrm>
              <a:off x="0" y="0"/>
              <a:ext cx="832175" cy="1278473"/>
            </a:xfrm>
            <a:custGeom>
              <a:avLst/>
              <a:gdLst/>
              <a:ahLst/>
              <a:cxnLst/>
              <a:rect l="l" t="t" r="r" b="b"/>
              <a:pathLst>
                <a:path w="832175" h="1278473">
                  <a:moveTo>
                    <a:pt x="122512" y="0"/>
                  </a:moveTo>
                  <a:lnTo>
                    <a:pt x="709663" y="0"/>
                  </a:lnTo>
                  <a:cubicBezTo>
                    <a:pt x="742155" y="0"/>
                    <a:pt x="773316" y="12907"/>
                    <a:pt x="796292" y="35883"/>
                  </a:cubicBezTo>
                  <a:cubicBezTo>
                    <a:pt x="819267" y="58858"/>
                    <a:pt x="832175" y="90020"/>
                    <a:pt x="832175" y="122512"/>
                  </a:cubicBezTo>
                  <a:lnTo>
                    <a:pt x="832175" y="1155961"/>
                  </a:lnTo>
                  <a:cubicBezTo>
                    <a:pt x="832175" y="1188454"/>
                    <a:pt x="819267" y="1219615"/>
                    <a:pt x="796292" y="1242590"/>
                  </a:cubicBezTo>
                  <a:cubicBezTo>
                    <a:pt x="773316" y="1265566"/>
                    <a:pt x="742155" y="1278473"/>
                    <a:pt x="709663" y="1278473"/>
                  </a:cubicBezTo>
                  <a:lnTo>
                    <a:pt x="122512" y="1278473"/>
                  </a:lnTo>
                  <a:cubicBezTo>
                    <a:pt x="90020" y="1278473"/>
                    <a:pt x="58858" y="1265566"/>
                    <a:pt x="35883" y="1242590"/>
                  </a:cubicBezTo>
                  <a:cubicBezTo>
                    <a:pt x="12907" y="1219615"/>
                    <a:pt x="0" y="1188454"/>
                    <a:pt x="0" y="1155961"/>
                  </a:cubicBezTo>
                  <a:lnTo>
                    <a:pt x="0" y="122512"/>
                  </a:lnTo>
                  <a:cubicBezTo>
                    <a:pt x="0" y="90020"/>
                    <a:pt x="12907" y="58858"/>
                    <a:pt x="35883" y="35883"/>
                  </a:cubicBezTo>
                  <a:cubicBezTo>
                    <a:pt x="58858" y="12907"/>
                    <a:pt x="90020" y="0"/>
                    <a:pt x="122512" y="0"/>
                  </a:cubicBezTo>
                  <a:close/>
                </a:path>
              </a:pathLst>
            </a:custGeom>
            <a:solidFill>
              <a:srgbClr val="0B6197"/>
            </a:solidFill>
            <a:ln w="28575" cap="rnd">
              <a:solidFill>
                <a:srgbClr val="F6F8F7"/>
              </a:solidFill>
              <a:prstDash val="solid"/>
              <a:round/>
            </a:ln>
          </p:spPr>
          <p:txBody>
            <a:bodyPr/>
            <a:lstStyle/>
            <a:p>
              <a:endParaRPr lang="en-US"/>
            </a:p>
          </p:txBody>
        </p:sp>
        <p:sp>
          <p:nvSpPr>
            <p:cNvPr id="14" name="TextBox 14"/>
            <p:cNvSpPr txBox="1"/>
            <p:nvPr/>
          </p:nvSpPr>
          <p:spPr>
            <a:xfrm>
              <a:off x="0" y="-85725"/>
              <a:ext cx="832175" cy="1364198"/>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14099637" y="4404097"/>
            <a:ext cx="3159663" cy="4854203"/>
            <a:chOff x="0" y="0"/>
            <a:chExt cx="832175" cy="1278473"/>
          </a:xfrm>
        </p:grpSpPr>
        <p:sp>
          <p:nvSpPr>
            <p:cNvPr id="16" name="Freeform 16"/>
            <p:cNvSpPr/>
            <p:nvPr/>
          </p:nvSpPr>
          <p:spPr>
            <a:xfrm>
              <a:off x="0" y="0"/>
              <a:ext cx="832175" cy="1278473"/>
            </a:xfrm>
            <a:custGeom>
              <a:avLst/>
              <a:gdLst/>
              <a:ahLst/>
              <a:cxnLst/>
              <a:rect l="l" t="t" r="r" b="b"/>
              <a:pathLst>
                <a:path w="832175" h="1278473">
                  <a:moveTo>
                    <a:pt x="122512" y="0"/>
                  </a:moveTo>
                  <a:lnTo>
                    <a:pt x="709663" y="0"/>
                  </a:lnTo>
                  <a:cubicBezTo>
                    <a:pt x="742155" y="0"/>
                    <a:pt x="773316" y="12907"/>
                    <a:pt x="796292" y="35883"/>
                  </a:cubicBezTo>
                  <a:cubicBezTo>
                    <a:pt x="819267" y="58858"/>
                    <a:pt x="832175" y="90020"/>
                    <a:pt x="832175" y="122512"/>
                  </a:cubicBezTo>
                  <a:lnTo>
                    <a:pt x="832175" y="1155961"/>
                  </a:lnTo>
                  <a:cubicBezTo>
                    <a:pt x="832175" y="1188454"/>
                    <a:pt x="819267" y="1219615"/>
                    <a:pt x="796292" y="1242590"/>
                  </a:cubicBezTo>
                  <a:cubicBezTo>
                    <a:pt x="773316" y="1265566"/>
                    <a:pt x="742155" y="1278473"/>
                    <a:pt x="709663" y="1278473"/>
                  </a:cubicBezTo>
                  <a:lnTo>
                    <a:pt x="122512" y="1278473"/>
                  </a:lnTo>
                  <a:cubicBezTo>
                    <a:pt x="90020" y="1278473"/>
                    <a:pt x="58858" y="1265566"/>
                    <a:pt x="35883" y="1242590"/>
                  </a:cubicBezTo>
                  <a:cubicBezTo>
                    <a:pt x="12907" y="1219615"/>
                    <a:pt x="0" y="1188454"/>
                    <a:pt x="0" y="1155961"/>
                  </a:cubicBezTo>
                  <a:lnTo>
                    <a:pt x="0" y="122512"/>
                  </a:lnTo>
                  <a:cubicBezTo>
                    <a:pt x="0" y="90020"/>
                    <a:pt x="12907" y="58858"/>
                    <a:pt x="35883" y="35883"/>
                  </a:cubicBezTo>
                  <a:cubicBezTo>
                    <a:pt x="58858" y="12907"/>
                    <a:pt x="90020" y="0"/>
                    <a:pt x="122512" y="0"/>
                  </a:cubicBezTo>
                  <a:close/>
                </a:path>
              </a:pathLst>
            </a:custGeom>
            <a:solidFill>
              <a:srgbClr val="348DDB"/>
            </a:solidFill>
            <a:ln w="28575" cap="rnd">
              <a:solidFill>
                <a:srgbClr val="F6F8F7"/>
              </a:solidFill>
              <a:prstDash val="solid"/>
              <a:round/>
            </a:ln>
          </p:spPr>
          <p:txBody>
            <a:bodyPr/>
            <a:lstStyle/>
            <a:p>
              <a:endParaRPr lang="en-US"/>
            </a:p>
          </p:txBody>
        </p:sp>
        <p:sp>
          <p:nvSpPr>
            <p:cNvPr id="17" name="TextBox 17"/>
            <p:cNvSpPr txBox="1"/>
            <p:nvPr/>
          </p:nvSpPr>
          <p:spPr>
            <a:xfrm>
              <a:off x="0" y="-85725"/>
              <a:ext cx="832175" cy="1364198"/>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9" name="TextBox 19"/>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20" name="TextBox 20"/>
          <p:cNvSpPr txBox="1"/>
          <p:nvPr/>
        </p:nvSpPr>
        <p:spPr>
          <a:xfrm>
            <a:off x="4661485" y="5158742"/>
            <a:ext cx="2267200" cy="33870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Type one diabetes diagnosed at 20 months, managed with Dexcom and NovoLog insulin </a:t>
            </a:r>
          </a:p>
        </p:txBody>
      </p:sp>
      <p:sp>
        <p:nvSpPr>
          <p:cNvPr id="21" name="TextBox 21"/>
          <p:cNvSpPr txBox="1"/>
          <p:nvPr/>
        </p:nvSpPr>
        <p:spPr>
          <a:xfrm>
            <a:off x="7928167" y="5158742"/>
            <a:ext cx="2267200" cy="33870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Celiac disease with gluten allergy, managed with dietary accommodations and IgA infusions </a:t>
            </a:r>
          </a:p>
        </p:txBody>
      </p:sp>
      <p:sp>
        <p:nvSpPr>
          <p:cNvPr id="22" name="TextBox 22"/>
          <p:cNvSpPr txBox="1"/>
          <p:nvPr/>
        </p:nvSpPr>
        <p:spPr>
          <a:xfrm>
            <a:off x="11251074" y="4880479"/>
            <a:ext cx="2267200" cy="38061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Chronic joint pain, followed by rheumatology managed with lyrica 40mg tid. Poor sleep attributed to chronic pain</a:t>
            </a:r>
          </a:p>
        </p:txBody>
      </p:sp>
      <p:sp>
        <p:nvSpPr>
          <p:cNvPr id="23" name="TextBox 23"/>
          <p:cNvSpPr txBox="1"/>
          <p:nvPr/>
        </p:nvSpPr>
        <p:spPr>
          <a:xfrm>
            <a:off x="14574106" y="5787392"/>
            <a:ext cx="2267200" cy="21297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History of migraines and neuropathy, under neurology care </a:t>
            </a:r>
          </a:p>
        </p:txBody>
      </p:sp>
      <p:sp>
        <p:nvSpPr>
          <p:cNvPr id="24" name="TextBox 24"/>
          <p:cNvSpPr txBox="1"/>
          <p:nvPr/>
        </p:nvSpPr>
        <p:spPr>
          <a:xfrm>
            <a:off x="8899783" y="2015515"/>
            <a:ext cx="8359517" cy="1301754"/>
          </a:xfrm>
          <a:prstGeom prst="rect">
            <a:avLst/>
          </a:prstGeom>
        </p:spPr>
        <p:txBody>
          <a:bodyPr lIns="0" tIns="0" rIns="0" bIns="0" rtlCol="0" anchor="t">
            <a:spAutoFit/>
          </a:bodyPr>
          <a:lstStyle/>
          <a:p>
            <a:pPr algn="r">
              <a:lnSpc>
                <a:spcPts val="8800"/>
              </a:lnSpc>
            </a:pPr>
            <a:r>
              <a:rPr lang="en-US" sz="8000">
                <a:solidFill>
                  <a:srgbClr val="0B6197"/>
                </a:solidFill>
                <a:latin typeface="Avenir"/>
                <a:ea typeface="Avenir"/>
                <a:cs typeface="Avenir"/>
                <a:sym typeface="Avenir"/>
              </a:rPr>
              <a:t>Medical History</a:t>
            </a:r>
          </a:p>
        </p:txBody>
      </p:sp>
      <p:grpSp>
        <p:nvGrpSpPr>
          <p:cNvPr id="25" name="Group 25"/>
          <p:cNvGrpSpPr/>
          <p:nvPr/>
        </p:nvGrpSpPr>
        <p:grpSpPr>
          <a:xfrm>
            <a:off x="17516475" y="1564198"/>
            <a:ext cx="3273979" cy="2523300"/>
            <a:chOff x="0" y="0"/>
            <a:chExt cx="862282" cy="664573"/>
          </a:xfrm>
        </p:grpSpPr>
        <p:sp>
          <p:nvSpPr>
            <p:cNvPr id="26" name="Freeform 26"/>
            <p:cNvSpPr/>
            <p:nvPr/>
          </p:nvSpPr>
          <p:spPr>
            <a:xfrm>
              <a:off x="0" y="0"/>
              <a:ext cx="862282" cy="664573"/>
            </a:xfrm>
            <a:custGeom>
              <a:avLst/>
              <a:gdLst/>
              <a:ahLst/>
              <a:cxnLst/>
              <a:rect l="l" t="t" r="r" b="b"/>
              <a:pathLst>
                <a:path w="862282" h="664573">
                  <a:moveTo>
                    <a:pt x="118234" y="0"/>
                  </a:moveTo>
                  <a:lnTo>
                    <a:pt x="744048" y="0"/>
                  </a:lnTo>
                  <a:cubicBezTo>
                    <a:pt x="809347" y="0"/>
                    <a:pt x="862282" y="52935"/>
                    <a:pt x="862282" y="118234"/>
                  </a:cubicBezTo>
                  <a:lnTo>
                    <a:pt x="862282" y="546339"/>
                  </a:lnTo>
                  <a:cubicBezTo>
                    <a:pt x="862282" y="611638"/>
                    <a:pt x="809347" y="664573"/>
                    <a:pt x="744048" y="664573"/>
                  </a:cubicBezTo>
                  <a:lnTo>
                    <a:pt x="118234" y="664573"/>
                  </a:lnTo>
                  <a:cubicBezTo>
                    <a:pt x="52935" y="664573"/>
                    <a:pt x="0" y="611638"/>
                    <a:pt x="0" y="546339"/>
                  </a:cubicBezTo>
                  <a:lnTo>
                    <a:pt x="0" y="118234"/>
                  </a:lnTo>
                  <a:cubicBezTo>
                    <a:pt x="0" y="52935"/>
                    <a:pt x="52935" y="0"/>
                    <a:pt x="118234" y="0"/>
                  </a:cubicBezTo>
                  <a:close/>
                </a:path>
              </a:pathLst>
            </a:custGeom>
            <a:solidFill>
              <a:srgbClr val="0B6197"/>
            </a:solidFill>
          </p:spPr>
          <p:txBody>
            <a:bodyPr/>
            <a:lstStyle/>
            <a:p>
              <a:endParaRPr lang="en-US"/>
            </a:p>
          </p:txBody>
        </p:sp>
        <p:sp>
          <p:nvSpPr>
            <p:cNvPr id="27" name="TextBox 27"/>
            <p:cNvSpPr txBox="1"/>
            <p:nvPr/>
          </p:nvSpPr>
          <p:spPr>
            <a:xfrm>
              <a:off x="0" y="-85725"/>
              <a:ext cx="862282" cy="750298"/>
            </a:xfrm>
            <a:prstGeom prst="rect">
              <a:avLst/>
            </a:prstGeom>
          </p:spPr>
          <p:txBody>
            <a:bodyPr lIns="50800" tIns="50800" rIns="50800" bIns="50800" rtlCol="0" anchor="ctr"/>
            <a:lstStyle/>
            <a:p>
              <a:pPr algn="ctr">
                <a:lnSpc>
                  <a:spcPts val="2800"/>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0" y="5911179"/>
            <a:ext cx="18288000" cy="5218544"/>
            <a:chOff x="0" y="0"/>
            <a:chExt cx="4816593" cy="1374431"/>
          </a:xfrm>
        </p:grpSpPr>
        <p:sp>
          <p:nvSpPr>
            <p:cNvPr id="5" name="Freeform 5"/>
            <p:cNvSpPr/>
            <p:nvPr/>
          </p:nvSpPr>
          <p:spPr>
            <a:xfrm>
              <a:off x="0" y="0"/>
              <a:ext cx="4816592" cy="1374431"/>
            </a:xfrm>
            <a:custGeom>
              <a:avLst/>
              <a:gdLst/>
              <a:ahLst/>
              <a:cxnLst/>
              <a:rect l="l" t="t" r="r" b="b"/>
              <a:pathLst>
                <a:path w="4816592" h="1374431">
                  <a:moveTo>
                    <a:pt x="21167" y="0"/>
                  </a:moveTo>
                  <a:lnTo>
                    <a:pt x="4795426" y="0"/>
                  </a:lnTo>
                  <a:cubicBezTo>
                    <a:pt x="4801040" y="0"/>
                    <a:pt x="4806423" y="2230"/>
                    <a:pt x="4810393" y="6200"/>
                  </a:cubicBezTo>
                  <a:cubicBezTo>
                    <a:pt x="4814362" y="10169"/>
                    <a:pt x="4816592" y="15553"/>
                    <a:pt x="4816592" y="21167"/>
                  </a:cubicBezTo>
                  <a:lnTo>
                    <a:pt x="4816592" y="1353265"/>
                  </a:lnTo>
                  <a:cubicBezTo>
                    <a:pt x="4816592" y="1364955"/>
                    <a:pt x="4807116" y="1374431"/>
                    <a:pt x="4795426" y="1374431"/>
                  </a:cubicBezTo>
                  <a:lnTo>
                    <a:pt x="21167" y="1374431"/>
                  </a:lnTo>
                  <a:cubicBezTo>
                    <a:pt x="9477" y="1374431"/>
                    <a:pt x="0" y="1364955"/>
                    <a:pt x="0" y="1353265"/>
                  </a:cubicBezTo>
                  <a:lnTo>
                    <a:pt x="0" y="21167"/>
                  </a:lnTo>
                  <a:cubicBezTo>
                    <a:pt x="0" y="9477"/>
                    <a:pt x="9477" y="0"/>
                    <a:pt x="21167" y="0"/>
                  </a:cubicBezTo>
                  <a:close/>
                </a:path>
              </a:pathLst>
            </a:custGeom>
            <a:solidFill>
              <a:srgbClr val="348DDB"/>
            </a:solidFill>
          </p:spPr>
          <p:txBody>
            <a:bodyPr/>
            <a:lstStyle/>
            <a:p>
              <a:endParaRPr lang="en-US"/>
            </a:p>
          </p:txBody>
        </p:sp>
        <p:sp>
          <p:nvSpPr>
            <p:cNvPr id="6" name="TextBox 6"/>
            <p:cNvSpPr txBox="1"/>
            <p:nvPr/>
          </p:nvSpPr>
          <p:spPr>
            <a:xfrm>
              <a:off x="0" y="-85725"/>
              <a:ext cx="4816593" cy="1460156"/>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1028700" y="5108021"/>
            <a:ext cx="3129344" cy="1606317"/>
            <a:chOff x="0" y="0"/>
            <a:chExt cx="1043347" cy="535558"/>
          </a:xfrm>
        </p:grpSpPr>
        <p:sp>
          <p:nvSpPr>
            <p:cNvPr id="8" name="Freeform 8"/>
            <p:cNvSpPr/>
            <p:nvPr/>
          </p:nvSpPr>
          <p:spPr>
            <a:xfrm>
              <a:off x="0" y="0"/>
              <a:ext cx="1043347" cy="535558"/>
            </a:xfrm>
            <a:custGeom>
              <a:avLst/>
              <a:gdLst/>
              <a:ahLst/>
              <a:cxnLst/>
              <a:rect l="l" t="t" r="r" b="b"/>
              <a:pathLst>
                <a:path w="1043347" h="535558">
                  <a:moveTo>
                    <a:pt x="123699" y="0"/>
                  </a:moveTo>
                  <a:lnTo>
                    <a:pt x="919648" y="0"/>
                  </a:lnTo>
                  <a:cubicBezTo>
                    <a:pt x="952455" y="0"/>
                    <a:pt x="983918" y="13033"/>
                    <a:pt x="1007116" y="36231"/>
                  </a:cubicBezTo>
                  <a:cubicBezTo>
                    <a:pt x="1030314" y="59429"/>
                    <a:pt x="1043347" y="90892"/>
                    <a:pt x="1043347" y="123699"/>
                  </a:cubicBezTo>
                  <a:lnTo>
                    <a:pt x="1043347" y="411859"/>
                  </a:lnTo>
                  <a:cubicBezTo>
                    <a:pt x="1043347" y="444666"/>
                    <a:pt x="1030314" y="476129"/>
                    <a:pt x="1007116" y="499327"/>
                  </a:cubicBezTo>
                  <a:cubicBezTo>
                    <a:pt x="983918" y="522525"/>
                    <a:pt x="952455" y="535558"/>
                    <a:pt x="919648" y="535558"/>
                  </a:cubicBezTo>
                  <a:lnTo>
                    <a:pt x="123699" y="535558"/>
                  </a:lnTo>
                  <a:cubicBezTo>
                    <a:pt x="90892" y="535558"/>
                    <a:pt x="59429" y="522525"/>
                    <a:pt x="36231" y="499327"/>
                  </a:cubicBezTo>
                  <a:cubicBezTo>
                    <a:pt x="13033" y="476129"/>
                    <a:pt x="0" y="444666"/>
                    <a:pt x="0" y="411859"/>
                  </a:cubicBezTo>
                  <a:lnTo>
                    <a:pt x="0" y="123699"/>
                  </a:lnTo>
                  <a:cubicBezTo>
                    <a:pt x="0" y="90892"/>
                    <a:pt x="13033" y="59429"/>
                    <a:pt x="36231" y="36231"/>
                  </a:cubicBezTo>
                  <a:cubicBezTo>
                    <a:pt x="59429" y="13033"/>
                    <a:pt x="90892" y="0"/>
                    <a:pt x="123699" y="0"/>
                  </a:cubicBezTo>
                  <a:close/>
                </a:path>
              </a:pathLst>
            </a:custGeom>
            <a:solidFill>
              <a:srgbClr val="0B6197"/>
            </a:solidFill>
          </p:spPr>
          <p:txBody>
            <a:bodyPr/>
            <a:lstStyle/>
            <a:p>
              <a:endParaRPr lang="en-US"/>
            </a:p>
          </p:txBody>
        </p:sp>
        <p:sp>
          <p:nvSpPr>
            <p:cNvPr id="9" name="TextBox 9"/>
            <p:cNvSpPr txBox="1"/>
            <p:nvPr/>
          </p:nvSpPr>
          <p:spPr>
            <a:xfrm>
              <a:off x="0" y="-85725"/>
              <a:ext cx="1043347" cy="621283"/>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4304014" y="5108021"/>
            <a:ext cx="3129344" cy="1606317"/>
            <a:chOff x="0" y="0"/>
            <a:chExt cx="1043347" cy="535558"/>
          </a:xfrm>
        </p:grpSpPr>
        <p:sp>
          <p:nvSpPr>
            <p:cNvPr id="11" name="Freeform 11"/>
            <p:cNvSpPr/>
            <p:nvPr/>
          </p:nvSpPr>
          <p:spPr>
            <a:xfrm>
              <a:off x="0" y="0"/>
              <a:ext cx="1043347" cy="535558"/>
            </a:xfrm>
            <a:custGeom>
              <a:avLst/>
              <a:gdLst/>
              <a:ahLst/>
              <a:cxnLst/>
              <a:rect l="l" t="t" r="r" b="b"/>
              <a:pathLst>
                <a:path w="1043347" h="535558">
                  <a:moveTo>
                    <a:pt x="123699" y="0"/>
                  </a:moveTo>
                  <a:lnTo>
                    <a:pt x="919648" y="0"/>
                  </a:lnTo>
                  <a:cubicBezTo>
                    <a:pt x="952455" y="0"/>
                    <a:pt x="983918" y="13033"/>
                    <a:pt x="1007116" y="36231"/>
                  </a:cubicBezTo>
                  <a:cubicBezTo>
                    <a:pt x="1030314" y="59429"/>
                    <a:pt x="1043347" y="90892"/>
                    <a:pt x="1043347" y="123699"/>
                  </a:cubicBezTo>
                  <a:lnTo>
                    <a:pt x="1043347" y="411859"/>
                  </a:lnTo>
                  <a:cubicBezTo>
                    <a:pt x="1043347" y="444666"/>
                    <a:pt x="1030314" y="476129"/>
                    <a:pt x="1007116" y="499327"/>
                  </a:cubicBezTo>
                  <a:cubicBezTo>
                    <a:pt x="983918" y="522525"/>
                    <a:pt x="952455" y="535558"/>
                    <a:pt x="919648" y="535558"/>
                  </a:cubicBezTo>
                  <a:lnTo>
                    <a:pt x="123699" y="535558"/>
                  </a:lnTo>
                  <a:cubicBezTo>
                    <a:pt x="90892" y="535558"/>
                    <a:pt x="59429" y="522525"/>
                    <a:pt x="36231" y="499327"/>
                  </a:cubicBezTo>
                  <a:cubicBezTo>
                    <a:pt x="13033" y="476129"/>
                    <a:pt x="0" y="444666"/>
                    <a:pt x="0" y="411859"/>
                  </a:cubicBezTo>
                  <a:lnTo>
                    <a:pt x="0" y="123699"/>
                  </a:lnTo>
                  <a:cubicBezTo>
                    <a:pt x="0" y="90892"/>
                    <a:pt x="13033" y="59429"/>
                    <a:pt x="36231" y="36231"/>
                  </a:cubicBezTo>
                  <a:cubicBezTo>
                    <a:pt x="59429" y="13033"/>
                    <a:pt x="90892" y="0"/>
                    <a:pt x="123699" y="0"/>
                  </a:cubicBezTo>
                  <a:close/>
                </a:path>
              </a:pathLst>
            </a:custGeom>
            <a:solidFill>
              <a:srgbClr val="0B6197"/>
            </a:solidFill>
          </p:spPr>
          <p:txBody>
            <a:bodyPr/>
            <a:lstStyle/>
            <a:p>
              <a:endParaRPr lang="en-US"/>
            </a:p>
          </p:txBody>
        </p:sp>
        <p:sp>
          <p:nvSpPr>
            <p:cNvPr id="12" name="TextBox 12"/>
            <p:cNvSpPr txBox="1"/>
            <p:nvPr/>
          </p:nvSpPr>
          <p:spPr>
            <a:xfrm>
              <a:off x="0" y="-85725"/>
              <a:ext cx="1043347" cy="621283"/>
            </a:xfrm>
            <a:prstGeom prst="rect">
              <a:avLst/>
            </a:prstGeom>
          </p:spPr>
          <p:txBody>
            <a:bodyPr lIns="50800" tIns="50800" rIns="50800" bIns="50800" rtlCol="0" anchor="ctr"/>
            <a:lstStyle/>
            <a:p>
              <a:pPr algn="ctr">
                <a:lnSpc>
                  <a:spcPts val="2800"/>
                </a:lnSpc>
              </a:pPr>
              <a:endParaRPr/>
            </a:p>
          </p:txBody>
        </p:sp>
      </p:grpSp>
      <p:grpSp>
        <p:nvGrpSpPr>
          <p:cNvPr id="13" name="Group 13"/>
          <p:cNvGrpSpPr/>
          <p:nvPr/>
        </p:nvGrpSpPr>
        <p:grpSpPr>
          <a:xfrm>
            <a:off x="3865748" y="5618883"/>
            <a:ext cx="584592" cy="58459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15" name="TextBox 15"/>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16" name="Freeform 16"/>
          <p:cNvSpPr/>
          <p:nvPr/>
        </p:nvSpPr>
        <p:spPr>
          <a:xfrm>
            <a:off x="4012075" y="5742672"/>
            <a:ext cx="291939" cy="337015"/>
          </a:xfrm>
          <a:custGeom>
            <a:avLst/>
            <a:gdLst/>
            <a:ahLst/>
            <a:cxnLst/>
            <a:rect l="l" t="t" r="r" b="b"/>
            <a:pathLst>
              <a:path w="291939" h="337015">
                <a:moveTo>
                  <a:pt x="0" y="0"/>
                </a:moveTo>
                <a:lnTo>
                  <a:pt x="291939" y="0"/>
                </a:lnTo>
                <a:lnTo>
                  <a:pt x="291939" y="337014"/>
                </a:lnTo>
                <a:lnTo>
                  <a:pt x="0" y="337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7579328" y="5108021"/>
            <a:ext cx="3129344" cy="1606317"/>
            <a:chOff x="0" y="0"/>
            <a:chExt cx="1043347" cy="535558"/>
          </a:xfrm>
        </p:grpSpPr>
        <p:sp>
          <p:nvSpPr>
            <p:cNvPr id="18" name="Freeform 18"/>
            <p:cNvSpPr/>
            <p:nvPr/>
          </p:nvSpPr>
          <p:spPr>
            <a:xfrm>
              <a:off x="0" y="0"/>
              <a:ext cx="1043347" cy="535558"/>
            </a:xfrm>
            <a:custGeom>
              <a:avLst/>
              <a:gdLst/>
              <a:ahLst/>
              <a:cxnLst/>
              <a:rect l="l" t="t" r="r" b="b"/>
              <a:pathLst>
                <a:path w="1043347" h="535558">
                  <a:moveTo>
                    <a:pt x="123699" y="0"/>
                  </a:moveTo>
                  <a:lnTo>
                    <a:pt x="919648" y="0"/>
                  </a:lnTo>
                  <a:cubicBezTo>
                    <a:pt x="952455" y="0"/>
                    <a:pt x="983918" y="13033"/>
                    <a:pt x="1007116" y="36231"/>
                  </a:cubicBezTo>
                  <a:cubicBezTo>
                    <a:pt x="1030314" y="59429"/>
                    <a:pt x="1043347" y="90892"/>
                    <a:pt x="1043347" y="123699"/>
                  </a:cubicBezTo>
                  <a:lnTo>
                    <a:pt x="1043347" y="411859"/>
                  </a:lnTo>
                  <a:cubicBezTo>
                    <a:pt x="1043347" y="444666"/>
                    <a:pt x="1030314" y="476129"/>
                    <a:pt x="1007116" y="499327"/>
                  </a:cubicBezTo>
                  <a:cubicBezTo>
                    <a:pt x="983918" y="522525"/>
                    <a:pt x="952455" y="535558"/>
                    <a:pt x="919648" y="535558"/>
                  </a:cubicBezTo>
                  <a:lnTo>
                    <a:pt x="123699" y="535558"/>
                  </a:lnTo>
                  <a:cubicBezTo>
                    <a:pt x="90892" y="535558"/>
                    <a:pt x="59429" y="522525"/>
                    <a:pt x="36231" y="499327"/>
                  </a:cubicBezTo>
                  <a:cubicBezTo>
                    <a:pt x="13033" y="476129"/>
                    <a:pt x="0" y="444666"/>
                    <a:pt x="0" y="411859"/>
                  </a:cubicBezTo>
                  <a:lnTo>
                    <a:pt x="0" y="123699"/>
                  </a:lnTo>
                  <a:cubicBezTo>
                    <a:pt x="0" y="90892"/>
                    <a:pt x="13033" y="59429"/>
                    <a:pt x="36231" y="36231"/>
                  </a:cubicBezTo>
                  <a:cubicBezTo>
                    <a:pt x="59429" y="13033"/>
                    <a:pt x="90892" y="0"/>
                    <a:pt x="123699" y="0"/>
                  </a:cubicBezTo>
                  <a:close/>
                </a:path>
              </a:pathLst>
            </a:custGeom>
            <a:solidFill>
              <a:srgbClr val="0B6197"/>
            </a:solidFill>
          </p:spPr>
          <p:txBody>
            <a:bodyPr/>
            <a:lstStyle/>
            <a:p>
              <a:endParaRPr lang="en-US"/>
            </a:p>
          </p:txBody>
        </p:sp>
        <p:sp>
          <p:nvSpPr>
            <p:cNvPr id="19" name="TextBox 19"/>
            <p:cNvSpPr txBox="1"/>
            <p:nvPr/>
          </p:nvSpPr>
          <p:spPr>
            <a:xfrm>
              <a:off x="0" y="-85725"/>
              <a:ext cx="1043347" cy="621283"/>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nvGrpSpPr>
        <p:grpSpPr>
          <a:xfrm>
            <a:off x="10854642" y="5108021"/>
            <a:ext cx="3129344" cy="1606317"/>
            <a:chOff x="0" y="0"/>
            <a:chExt cx="1043347" cy="535558"/>
          </a:xfrm>
        </p:grpSpPr>
        <p:sp>
          <p:nvSpPr>
            <p:cNvPr id="21" name="Freeform 21"/>
            <p:cNvSpPr/>
            <p:nvPr/>
          </p:nvSpPr>
          <p:spPr>
            <a:xfrm>
              <a:off x="0" y="0"/>
              <a:ext cx="1043347" cy="535558"/>
            </a:xfrm>
            <a:custGeom>
              <a:avLst/>
              <a:gdLst/>
              <a:ahLst/>
              <a:cxnLst/>
              <a:rect l="l" t="t" r="r" b="b"/>
              <a:pathLst>
                <a:path w="1043347" h="535558">
                  <a:moveTo>
                    <a:pt x="123699" y="0"/>
                  </a:moveTo>
                  <a:lnTo>
                    <a:pt x="919648" y="0"/>
                  </a:lnTo>
                  <a:cubicBezTo>
                    <a:pt x="952455" y="0"/>
                    <a:pt x="983918" y="13033"/>
                    <a:pt x="1007116" y="36231"/>
                  </a:cubicBezTo>
                  <a:cubicBezTo>
                    <a:pt x="1030314" y="59429"/>
                    <a:pt x="1043347" y="90892"/>
                    <a:pt x="1043347" y="123699"/>
                  </a:cubicBezTo>
                  <a:lnTo>
                    <a:pt x="1043347" y="411859"/>
                  </a:lnTo>
                  <a:cubicBezTo>
                    <a:pt x="1043347" y="444666"/>
                    <a:pt x="1030314" y="476129"/>
                    <a:pt x="1007116" y="499327"/>
                  </a:cubicBezTo>
                  <a:cubicBezTo>
                    <a:pt x="983918" y="522525"/>
                    <a:pt x="952455" y="535558"/>
                    <a:pt x="919648" y="535558"/>
                  </a:cubicBezTo>
                  <a:lnTo>
                    <a:pt x="123699" y="535558"/>
                  </a:lnTo>
                  <a:cubicBezTo>
                    <a:pt x="90892" y="535558"/>
                    <a:pt x="59429" y="522525"/>
                    <a:pt x="36231" y="499327"/>
                  </a:cubicBezTo>
                  <a:cubicBezTo>
                    <a:pt x="13033" y="476129"/>
                    <a:pt x="0" y="444666"/>
                    <a:pt x="0" y="411859"/>
                  </a:cubicBezTo>
                  <a:lnTo>
                    <a:pt x="0" y="123699"/>
                  </a:lnTo>
                  <a:cubicBezTo>
                    <a:pt x="0" y="90892"/>
                    <a:pt x="13033" y="59429"/>
                    <a:pt x="36231" y="36231"/>
                  </a:cubicBezTo>
                  <a:cubicBezTo>
                    <a:pt x="59429" y="13033"/>
                    <a:pt x="90892" y="0"/>
                    <a:pt x="123699" y="0"/>
                  </a:cubicBezTo>
                  <a:close/>
                </a:path>
              </a:pathLst>
            </a:custGeom>
            <a:solidFill>
              <a:srgbClr val="0B6197"/>
            </a:solidFill>
          </p:spPr>
          <p:txBody>
            <a:bodyPr/>
            <a:lstStyle/>
            <a:p>
              <a:endParaRPr lang="en-US"/>
            </a:p>
          </p:txBody>
        </p:sp>
        <p:sp>
          <p:nvSpPr>
            <p:cNvPr id="22" name="TextBox 22"/>
            <p:cNvSpPr txBox="1"/>
            <p:nvPr/>
          </p:nvSpPr>
          <p:spPr>
            <a:xfrm>
              <a:off x="0" y="-85725"/>
              <a:ext cx="1043347" cy="621283"/>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nvGrpSpPr>
        <p:grpSpPr>
          <a:xfrm>
            <a:off x="14129956" y="5108021"/>
            <a:ext cx="3129344" cy="1606317"/>
            <a:chOff x="0" y="0"/>
            <a:chExt cx="1043347" cy="535558"/>
          </a:xfrm>
        </p:grpSpPr>
        <p:sp>
          <p:nvSpPr>
            <p:cNvPr id="24" name="Freeform 24"/>
            <p:cNvSpPr/>
            <p:nvPr/>
          </p:nvSpPr>
          <p:spPr>
            <a:xfrm>
              <a:off x="0" y="0"/>
              <a:ext cx="1043347" cy="535558"/>
            </a:xfrm>
            <a:custGeom>
              <a:avLst/>
              <a:gdLst/>
              <a:ahLst/>
              <a:cxnLst/>
              <a:rect l="l" t="t" r="r" b="b"/>
              <a:pathLst>
                <a:path w="1043347" h="535558">
                  <a:moveTo>
                    <a:pt x="123699" y="0"/>
                  </a:moveTo>
                  <a:lnTo>
                    <a:pt x="919648" y="0"/>
                  </a:lnTo>
                  <a:cubicBezTo>
                    <a:pt x="952455" y="0"/>
                    <a:pt x="983918" y="13033"/>
                    <a:pt x="1007116" y="36231"/>
                  </a:cubicBezTo>
                  <a:cubicBezTo>
                    <a:pt x="1030314" y="59429"/>
                    <a:pt x="1043347" y="90892"/>
                    <a:pt x="1043347" y="123699"/>
                  </a:cubicBezTo>
                  <a:lnTo>
                    <a:pt x="1043347" y="411859"/>
                  </a:lnTo>
                  <a:cubicBezTo>
                    <a:pt x="1043347" y="444666"/>
                    <a:pt x="1030314" y="476129"/>
                    <a:pt x="1007116" y="499327"/>
                  </a:cubicBezTo>
                  <a:cubicBezTo>
                    <a:pt x="983918" y="522525"/>
                    <a:pt x="952455" y="535558"/>
                    <a:pt x="919648" y="535558"/>
                  </a:cubicBezTo>
                  <a:lnTo>
                    <a:pt x="123699" y="535558"/>
                  </a:lnTo>
                  <a:cubicBezTo>
                    <a:pt x="90892" y="535558"/>
                    <a:pt x="59429" y="522525"/>
                    <a:pt x="36231" y="499327"/>
                  </a:cubicBezTo>
                  <a:cubicBezTo>
                    <a:pt x="13033" y="476129"/>
                    <a:pt x="0" y="444666"/>
                    <a:pt x="0" y="411859"/>
                  </a:cubicBezTo>
                  <a:lnTo>
                    <a:pt x="0" y="123699"/>
                  </a:lnTo>
                  <a:cubicBezTo>
                    <a:pt x="0" y="90892"/>
                    <a:pt x="13033" y="59429"/>
                    <a:pt x="36231" y="36231"/>
                  </a:cubicBezTo>
                  <a:cubicBezTo>
                    <a:pt x="59429" y="13033"/>
                    <a:pt x="90892" y="0"/>
                    <a:pt x="123699" y="0"/>
                  </a:cubicBezTo>
                  <a:close/>
                </a:path>
              </a:pathLst>
            </a:custGeom>
            <a:solidFill>
              <a:srgbClr val="0B6197"/>
            </a:solidFill>
          </p:spPr>
          <p:txBody>
            <a:bodyPr/>
            <a:lstStyle/>
            <a:p>
              <a:endParaRPr lang="en-US"/>
            </a:p>
          </p:txBody>
        </p:sp>
        <p:sp>
          <p:nvSpPr>
            <p:cNvPr id="25" name="TextBox 25"/>
            <p:cNvSpPr txBox="1"/>
            <p:nvPr/>
          </p:nvSpPr>
          <p:spPr>
            <a:xfrm>
              <a:off x="0" y="-85725"/>
              <a:ext cx="1043347" cy="621283"/>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a:off x="7141062" y="5618883"/>
            <a:ext cx="584592" cy="58459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28" name="TextBox 28"/>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29" name="Freeform 29"/>
          <p:cNvSpPr/>
          <p:nvPr/>
        </p:nvSpPr>
        <p:spPr>
          <a:xfrm>
            <a:off x="7287389" y="5742672"/>
            <a:ext cx="291939" cy="337015"/>
          </a:xfrm>
          <a:custGeom>
            <a:avLst/>
            <a:gdLst/>
            <a:ahLst/>
            <a:cxnLst/>
            <a:rect l="l" t="t" r="r" b="b"/>
            <a:pathLst>
              <a:path w="291939" h="337015">
                <a:moveTo>
                  <a:pt x="0" y="0"/>
                </a:moveTo>
                <a:lnTo>
                  <a:pt x="291939" y="0"/>
                </a:lnTo>
                <a:lnTo>
                  <a:pt x="291939" y="337014"/>
                </a:lnTo>
                <a:lnTo>
                  <a:pt x="0" y="337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0" name="Group 30"/>
          <p:cNvGrpSpPr/>
          <p:nvPr/>
        </p:nvGrpSpPr>
        <p:grpSpPr>
          <a:xfrm>
            <a:off x="10416376" y="5618883"/>
            <a:ext cx="584592" cy="58459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32" name="TextBox 32"/>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33" name="Freeform 33"/>
          <p:cNvSpPr/>
          <p:nvPr/>
        </p:nvSpPr>
        <p:spPr>
          <a:xfrm>
            <a:off x="10562703" y="5742672"/>
            <a:ext cx="291939" cy="337015"/>
          </a:xfrm>
          <a:custGeom>
            <a:avLst/>
            <a:gdLst/>
            <a:ahLst/>
            <a:cxnLst/>
            <a:rect l="l" t="t" r="r" b="b"/>
            <a:pathLst>
              <a:path w="291939" h="337015">
                <a:moveTo>
                  <a:pt x="0" y="0"/>
                </a:moveTo>
                <a:lnTo>
                  <a:pt x="291939" y="0"/>
                </a:lnTo>
                <a:lnTo>
                  <a:pt x="291939" y="337014"/>
                </a:lnTo>
                <a:lnTo>
                  <a:pt x="0" y="337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4" name="Group 34"/>
          <p:cNvGrpSpPr/>
          <p:nvPr/>
        </p:nvGrpSpPr>
        <p:grpSpPr>
          <a:xfrm>
            <a:off x="13691690" y="5618883"/>
            <a:ext cx="584592" cy="584592"/>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36" name="TextBox 36"/>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37" name="Freeform 37"/>
          <p:cNvSpPr/>
          <p:nvPr/>
        </p:nvSpPr>
        <p:spPr>
          <a:xfrm>
            <a:off x="13838017" y="5742672"/>
            <a:ext cx="291939" cy="337015"/>
          </a:xfrm>
          <a:custGeom>
            <a:avLst/>
            <a:gdLst/>
            <a:ahLst/>
            <a:cxnLst/>
            <a:rect l="l" t="t" r="r" b="b"/>
            <a:pathLst>
              <a:path w="291939" h="337015">
                <a:moveTo>
                  <a:pt x="0" y="0"/>
                </a:moveTo>
                <a:lnTo>
                  <a:pt x="291939" y="0"/>
                </a:lnTo>
                <a:lnTo>
                  <a:pt x="291939" y="337014"/>
                </a:lnTo>
                <a:lnTo>
                  <a:pt x="0" y="337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8" name="Group 38"/>
          <p:cNvGrpSpPr/>
          <p:nvPr/>
        </p:nvGrpSpPr>
        <p:grpSpPr>
          <a:xfrm>
            <a:off x="1961710" y="4476358"/>
            <a:ext cx="1263325" cy="126332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0" name="TextBox 40"/>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41" name="Group 41"/>
          <p:cNvGrpSpPr/>
          <p:nvPr/>
        </p:nvGrpSpPr>
        <p:grpSpPr>
          <a:xfrm>
            <a:off x="5237024" y="4476358"/>
            <a:ext cx="1263325" cy="126332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3" name="TextBox 43"/>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44" name="Group 44"/>
          <p:cNvGrpSpPr/>
          <p:nvPr/>
        </p:nvGrpSpPr>
        <p:grpSpPr>
          <a:xfrm>
            <a:off x="8512337" y="4476358"/>
            <a:ext cx="1263325" cy="1263325"/>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6" name="TextBox 46"/>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47" name="Group 47"/>
          <p:cNvGrpSpPr/>
          <p:nvPr/>
        </p:nvGrpSpPr>
        <p:grpSpPr>
          <a:xfrm>
            <a:off x="11787651" y="4476358"/>
            <a:ext cx="1263325" cy="1263325"/>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49" name="TextBox 49"/>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50" name="Group 50"/>
          <p:cNvGrpSpPr/>
          <p:nvPr/>
        </p:nvGrpSpPr>
        <p:grpSpPr>
          <a:xfrm>
            <a:off x="15062965" y="4476358"/>
            <a:ext cx="1263325" cy="1263325"/>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8DDB"/>
            </a:solidFill>
          </p:spPr>
          <p:txBody>
            <a:bodyPr/>
            <a:lstStyle/>
            <a:p>
              <a:endParaRPr lang="en-US"/>
            </a:p>
          </p:txBody>
        </p:sp>
        <p:sp>
          <p:nvSpPr>
            <p:cNvPr id="52" name="TextBox 52"/>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sp>
        <p:nvSpPr>
          <p:cNvPr id="53" name="Freeform 53"/>
          <p:cNvSpPr/>
          <p:nvPr/>
        </p:nvSpPr>
        <p:spPr>
          <a:xfrm>
            <a:off x="2200225" y="4714874"/>
            <a:ext cx="786294" cy="786294"/>
          </a:xfrm>
          <a:custGeom>
            <a:avLst/>
            <a:gdLst/>
            <a:ahLst/>
            <a:cxnLst/>
            <a:rect l="l" t="t" r="r" b="b"/>
            <a:pathLst>
              <a:path w="786294" h="786294">
                <a:moveTo>
                  <a:pt x="0" y="0"/>
                </a:moveTo>
                <a:lnTo>
                  <a:pt x="786294" y="0"/>
                </a:lnTo>
                <a:lnTo>
                  <a:pt x="786294" y="786294"/>
                </a:lnTo>
                <a:lnTo>
                  <a:pt x="0" y="786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4" name="Freeform 54"/>
          <p:cNvSpPr/>
          <p:nvPr/>
        </p:nvSpPr>
        <p:spPr>
          <a:xfrm>
            <a:off x="5384813" y="4714874"/>
            <a:ext cx="967746" cy="786294"/>
          </a:xfrm>
          <a:custGeom>
            <a:avLst/>
            <a:gdLst/>
            <a:ahLst/>
            <a:cxnLst/>
            <a:rect l="l" t="t" r="r" b="b"/>
            <a:pathLst>
              <a:path w="967746" h="786294">
                <a:moveTo>
                  <a:pt x="0" y="0"/>
                </a:moveTo>
                <a:lnTo>
                  <a:pt x="967746" y="0"/>
                </a:lnTo>
                <a:lnTo>
                  <a:pt x="967746" y="786294"/>
                </a:lnTo>
                <a:lnTo>
                  <a:pt x="0" y="7862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5" name="Freeform 55"/>
          <p:cNvSpPr/>
          <p:nvPr/>
        </p:nvSpPr>
        <p:spPr>
          <a:xfrm>
            <a:off x="8757242" y="4714874"/>
            <a:ext cx="773517" cy="786294"/>
          </a:xfrm>
          <a:custGeom>
            <a:avLst/>
            <a:gdLst/>
            <a:ahLst/>
            <a:cxnLst/>
            <a:rect l="l" t="t" r="r" b="b"/>
            <a:pathLst>
              <a:path w="773517" h="786294">
                <a:moveTo>
                  <a:pt x="0" y="0"/>
                </a:moveTo>
                <a:lnTo>
                  <a:pt x="773516" y="0"/>
                </a:lnTo>
                <a:lnTo>
                  <a:pt x="773516" y="786294"/>
                </a:lnTo>
                <a:lnTo>
                  <a:pt x="0" y="7862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6" name="Freeform 56"/>
          <p:cNvSpPr/>
          <p:nvPr/>
        </p:nvSpPr>
        <p:spPr>
          <a:xfrm>
            <a:off x="15301481" y="4714874"/>
            <a:ext cx="786294" cy="786294"/>
          </a:xfrm>
          <a:custGeom>
            <a:avLst/>
            <a:gdLst/>
            <a:ahLst/>
            <a:cxnLst/>
            <a:rect l="l" t="t" r="r" b="b"/>
            <a:pathLst>
              <a:path w="786294" h="786294">
                <a:moveTo>
                  <a:pt x="0" y="0"/>
                </a:moveTo>
                <a:lnTo>
                  <a:pt x="786294" y="0"/>
                </a:lnTo>
                <a:lnTo>
                  <a:pt x="786294" y="786294"/>
                </a:lnTo>
                <a:lnTo>
                  <a:pt x="0" y="7862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7" name="Freeform 57"/>
          <p:cNvSpPr/>
          <p:nvPr/>
        </p:nvSpPr>
        <p:spPr>
          <a:xfrm flipV="1">
            <a:off x="12025346" y="4714874"/>
            <a:ext cx="787935" cy="786294"/>
          </a:xfrm>
          <a:custGeom>
            <a:avLst/>
            <a:gdLst/>
            <a:ahLst/>
            <a:cxnLst/>
            <a:rect l="l" t="t" r="r" b="b"/>
            <a:pathLst>
              <a:path w="787935" h="786294">
                <a:moveTo>
                  <a:pt x="0" y="786294"/>
                </a:moveTo>
                <a:lnTo>
                  <a:pt x="787936" y="786294"/>
                </a:lnTo>
                <a:lnTo>
                  <a:pt x="787936" y="0"/>
                </a:lnTo>
                <a:lnTo>
                  <a:pt x="0" y="0"/>
                </a:lnTo>
                <a:lnTo>
                  <a:pt x="0" y="786294"/>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58" name="TextBox 58"/>
          <p:cNvSpPr txBox="1"/>
          <p:nvPr/>
        </p:nvSpPr>
        <p:spPr>
          <a:xfrm>
            <a:off x="1328387" y="5914014"/>
            <a:ext cx="2529970" cy="387350"/>
          </a:xfrm>
          <a:prstGeom prst="rect">
            <a:avLst/>
          </a:prstGeom>
        </p:spPr>
        <p:txBody>
          <a:bodyPr lIns="0" tIns="0" rIns="0" bIns="0" rtlCol="0" anchor="t">
            <a:spAutoFit/>
          </a:bodyPr>
          <a:lstStyle/>
          <a:p>
            <a:pPr algn="ctr">
              <a:lnSpc>
                <a:spcPts val="2800"/>
              </a:lnSpc>
            </a:pPr>
            <a:r>
              <a:rPr lang="en-US" sz="2000" b="1">
                <a:solidFill>
                  <a:srgbClr val="F6F8F7"/>
                </a:solidFill>
                <a:latin typeface="Avenir Bold"/>
                <a:ea typeface="Avenir Bold"/>
                <a:cs typeface="Avenir Bold"/>
                <a:sym typeface="Avenir Bold"/>
              </a:rPr>
              <a:t>Pregnancy </a:t>
            </a:r>
          </a:p>
        </p:txBody>
      </p:sp>
      <p:sp>
        <p:nvSpPr>
          <p:cNvPr id="59" name="TextBox 59"/>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60" name="TextBox 60"/>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61" name="TextBox 61"/>
          <p:cNvSpPr txBox="1"/>
          <p:nvPr/>
        </p:nvSpPr>
        <p:spPr>
          <a:xfrm>
            <a:off x="3217664" y="1609145"/>
            <a:ext cx="11852672" cy="1301754"/>
          </a:xfrm>
          <a:prstGeom prst="rect">
            <a:avLst/>
          </a:prstGeom>
        </p:spPr>
        <p:txBody>
          <a:bodyPr lIns="0" tIns="0" rIns="0" bIns="0" rtlCol="0" anchor="t">
            <a:spAutoFit/>
          </a:bodyPr>
          <a:lstStyle/>
          <a:p>
            <a:pPr algn="ctr">
              <a:lnSpc>
                <a:spcPts val="8800"/>
              </a:lnSpc>
            </a:pPr>
            <a:r>
              <a:rPr lang="en-US" sz="8000">
                <a:solidFill>
                  <a:srgbClr val="0B6197"/>
                </a:solidFill>
                <a:latin typeface="Avenir"/>
                <a:ea typeface="Avenir"/>
                <a:cs typeface="Avenir"/>
                <a:sym typeface="Avenir"/>
              </a:rPr>
              <a:t>Developmental History </a:t>
            </a:r>
          </a:p>
        </p:txBody>
      </p:sp>
      <p:sp>
        <p:nvSpPr>
          <p:cNvPr id="62" name="TextBox 62"/>
          <p:cNvSpPr txBox="1"/>
          <p:nvPr/>
        </p:nvSpPr>
        <p:spPr>
          <a:xfrm>
            <a:off x="4603701" y="5914014"/>
            <a:ext cx="2529970" cy="387350"/>
          </a:xfrm>
          <a:prstGeom prst="rect">
            <a:avLst/>
          </a:prstGeom>
        </p:spPr>
        <p:txBody>
          <a:bodyPr lIns="0" tIns="0" rIns="0" bIns="0" rtlCol="0" anchor="t">
            <a:spAutoFit/>
          </a:bodyPr>
          <a:lstStyle/>
          <a:p>
            <a:pPr algn="ctr">
              <a:lnSpc>
                <a:spcPts val="2800"/>
              </a:lnSpc>
            </a:pPr>
            <a:r>
              <a:rPr lang="en-US" sz="2000" b="1">
                <a:solidFill>
                  <a:srgbClr val="F6F8F7"/>
                </a:solidFill>
                <a:latin typeface="Avenir Bold"/>
                <a:ea typeface="Avenir Bold"/>
                <a:cs typeface="Avenir Bold"/>
                <a:sym typeface="Avenir Bold"/>
              </a:rPr>
              <a:t>Prenatal</a:t>
            </a:r>
          </a:p>
        </p:txBody>
      </p:sp>
      <p:sp>
        <p:nvSpPr>
          <p:cNvPr id="63" name="TextBox 63"/>
          <p:cNvSpPr txBox="1"/>
          <p:nvPr/>
        </p:nvSpPr>
        <p:spPr>
          <a:xfrm>
            <a:off x="7879015" y="5914014"/>
            <a:ext cx="2529970" cy="387350"/>
          </a:xfrm>
          <a:prstGeom prst="rect">
            <a:avLst/>
          </a:prstGeom>
        </p:spPr>
        <p:txBody>
          <a:bodyPr lIns="0" tIns="0" rIns="0" bIns="0" rtlCol="0" anchor="t">
            <a:spAutoFit/>
          </a:bodyPr>
          <a:lstStyle/>
          <a:p>
            <a:pPr algn="ctr">
              <a:lnSpc>
                <a:spcPts val="2800"/>
              </a:lnSpc>
            </a:pPr>
            <a:r>
              <a:rPr lang="en-US" sz="2000" b="1">
                <a:solidFill>
                  <a:srgbClr val="F6F8F7"/>
                </a:solidFill>
                <a:latin typeface="Avenir Bold"/>
                <a:ea typeface="Avenir Bold"/>
                <a:cs typeface="Avenir Bold"/>
                <a:sym typeface="Avenir Bold"/>
              </a:rPr>
              <a:t>Labor &amp; Delivery</a:t>
            </a:r>
          </a:p>
        </p:txBody>
      </p:sp>
      <p:sp>
        <p:nvSpPr>
          <p:cNvPr id="64" name="TextBox 64"/>
          <p:cNvSpPr txBox="1"/>
          <p:nvPr/>
        </p:nvSpPr>
        <p:spPr>
          <a:xfrm>
            <a:off x="11154329" y="5914014"/>
            <a:ext cx="2529970" cy="387350"/>
          </a:xfrm>
          <a:prstGeom prst="rect">
            <a:avLst/>
          </a:prstGeom>
        </p:spPr>
        <p:txBody>
          <a:bodyPr lIns="0" tIns="0" rIns="0" bIns="0" rtlCol="0" anchor="t">
            <a:spAutoFit/>
          </a:bodyPr>
          <a:lstStyle/>
          <a:p>
            <a:pPr algn="ctr">
              <a:lnSpc>
                <a:spcPts val="2800"/>
              </a:lnSpc>
            </a:pPr>
            <a:r>
              <a:rPr lang="en-US" sz="2000" b="1">
                <a:solidFill>
                  <a:srgbClr val="F6F8F7"/>
                </a:solidFill>
                <a:latin typeface="Avenir Bold"/>
                <a:ea typeface="Avenir Bold"/>
                <a:cs typeface="Avenir Bold"/>
                <a:sym typeface="Avenir Bold"/>
              </a:rPr>
              <a:t>Neonatal</a:t>
            </a:r>
          </a:p>
        </p:txBody>
      </p:sp>
      <p:sp>
        <p:nvSpPr>
          <p:cNvPr id="65" name="TextBox 65"/>
          <p:cNvSpPr txBox="1"/>
          <p:nvPr/>
        </p:nvSpPr>
        <p:spPr>
          <a:xfrm>
            <a:off x="14429643" y="5914014"/>
            <a:ext cx="2529970" cy="387350"/>
          </a:xfrm>
          <a:prstGeom prst="rect">
            <a:avLst/>
          </a:prstGeom>
        </p:spPr>
        <p:txBody>
          <a:bodyPr lIns="0" tIns="0" rIns="0" bIns="0" rtlCol="0" anchor="t">
            <a:spAutoFit/>
          </a:bodyPr>
          <a:lstStyle/>
          <a:p>
            <a:pPr algn="ctr">
              <a:lnSpc>
                <a:spcPts val="2800"/>
              </a:lnSpc>
            </a:pPr>
            <a:r>
              <a:rPr lang="en-US" sz="2000" b="1">
                <a:solidFill>
                  <a:srgbClr val="F6F8F7"/>
                </a:solidFill>
                <a:latin typeface="Avenir Bold"/>
                <a:ea typeface="Avenir Bold"/>
                <a:cs typeface="Avenir Bold"/>
                <a:sym typeface="Avenir Bold"/>
              </a:rPr>
              <a:t>Infancy</a:t>
            </a:r>
          </a:p>
        </p:txBody>
      </p:sp>
      <p:sp>
        <p:nvSpPr>
          <p:cNvPr id="66" name="AutoShape 66"/>
          <p:cNvSpPr/>
          <p:nvPr/>
        </p:nvSpPr>
        <p:spPr>
          <a:xfrm>
            <a:off x="1028700" y="3937157"/>
            <a:ext cx="16230600" cy="0"/>
          </a:xfrm>
          <a:prstGeom prst="line">
            <a:avLst/>
          </a:prstGeom>
          <a:ln w="9525" cap="flat">
            <a:solidFill>
              <a:srgbClr val="0B6197"/>
            </a:solidFill>
            <a:prstDash val="solid"/>
            <a:headEnd type="none" w="sm" len="sm"/>
            <a:tailEnd type="none" w="sm" len="sm"/>
          </a:ln>
        </p:spPr>
        <p:txBody>
          <a:bodyPr/>
          <a:lstStyle/>
          <a:p>
            <a:endParaRPr lang="en-US"/>
          </a:p>
        </p:txBody>
      </p:sp>
      <p:grpSp>
        <p:nvGrpSpPr>
          <p:cNvPr id="67" name="Group 67"/>
          <p:cNvGrpSpPr/>
          <p:nvPr/>
        </p:nvGrpSpPr>
        <p:grpSpPr>
          <a:xfrm>
            <a:off x="2491040" y="3834824"/>
            <a:ext cx="204665" cy="20466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69" name="TextBox 69"/>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70" name="Group 70"/>
          <p:cNvGrpSpPr/>
          <p:nvPr/>
        </p:nvGrpSpPr>
        <p:grpSpPr>
          <a:xfrm>
            <a:off x="5766354" y="3834824"/>
            <a:ext cx="204665" cy="20466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72" name="TextBox 72"/>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73" name="Group 73"/>
          <p:cNvGrpSpPr/>
          <p:nvPr/>
        </p:nvGrpSpPr>
        <p:grpSpPr>
          <a:xfrm>
            <a:off x="9041668" y="3834824"/>
            <a:ext cx="204665" cy="20466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75" name="TextBox 75"/>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76" name="Group 76"/>
          <p:cNvGrpSpPr/>
          <p:nvPr/>
        </p:nvGrpSpPr>
        <p:grpSpPr>
          <a:xfrm>
            <a:off x="12316981" y="3834824"/>
            <a:ext cx="204665" cy="20466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78" name="TextBox 78"/>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79" name="Group 79"/>
          <p:cNvGrpSpPr/>
          <p:nvPr/>
        </p:nvGrpSpPr>
        <p:grpSpPr>
          <a:xfrm>
            <a:off x="15592295" y="3834824"/>
            <a:ext cx="204665" cy="20466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197"/>
            </a:solidFill>
          </p:spPr>
          <p:txBody>
            <a:bodyPr/>
            <a:lstStyle/>
            <a:p>
              <a:endParaRPr lang="en-US"/>
            </a:p>
          </p:txBody>
        </p:sp>
        <p:sp>
          <p:nvSpPr>
            <p:cNvPr id="81" name="TextBox 81"/>
            <p:cNvSpPr txBox="1"/>
            <p:nvPr/>
          </p:nvSpPr>
          <p:spPr>
            <a:xfrm>
              <a:off x="76200" y="-9525"/>
              <a:ext cx="660400" cy="746125"/>
            </a:xfrm>
            <a:prstGeom prst="rect">
              <a:avLst/>
            </a:prstGeom>
          </p:spPr>
          <p:txBody>
            <a:bodyPr lIns="50800" tIns="50800" rIns="50800" bIns="50800" rtlCol="0" anchor="ctr"/>
            <a:lstStyle/>
            <a:p>
              <a:pPr algn="ctr">
                <a:lnSpc>
                  <a:spcPts val="2800"/>
                </a:lnSpc>
              </a:pPr>
              <a:endParaRPr/>
            </a:p>
          </p:txBody>
        </p:sp>
      </p:grpSp>
      <p:grpSp>
        <p:nvGrpSpPr>
          <p:cNvPr id="82" name="Group 82"/>
          <p:cNvGrpSpPr/>
          <p:nvPr/>
        </p:nvGrpSpPr>
        <p:grpSpPr>
          <a:xfrm>
            <a:off x="1028700" y="6885787"/>
            <a:ext cx="3129344" cy="3223701"/>
            <a:chOff x="0" y="0"/>
            <a:chExt cx="1043347" cy="1074806"/>
          </a:xfrm>
        </p:grpSpPr>
        <p:sp>
          <p:nvSpPr>
            <p:cNvPr id="83" name="Freeform 83"/>
            <p:cNvSpPr/>
            <p:nvPr/>
          </p:nvSpPr>
          <p:spPr>
            <a:xfrm>
              <a:off x="0" y="0"/>
              <a:ext cx="1043347" cy="1074806"/>
            </a:xfrm>
            <a:custGeom>
              <a:avLst/>
              <a:gdLst/>
              <a:ahLst/>
              <a:cxnLst/>
              <a:rect l="l" t="t" r="r" b="b"/>
              <a:pathLst>
                <a:path w="1043347" h="1074806">
                  <a:moveTo>
                    <a:pt x="123699" y="0"/>
                  </a:moveTo>
                  <a:lnTo>
                    <a:pt x="919648" y="0"/>
                  </a:lnTo>
                  <a:cubicBezTo>
                    <a:pt x="952455" y="0"/>
                    <a:pt x="983918" y="13033"/>
                    <a:pt x="1007116" y="36231"/>
                  </a:cubicBezTo>
                  <a:cubicBezTo>
                    <a:pt x="1030314" y="59429"/>
                    <a:pt x="1043347" y="90892"/>
                    <a:pt x="1043347" y="123699"/>
                  </a:cubicBezTo>
                  <a:lnTo>
                    <a:pt x="1043347" y="951107"/>
                  </a:lnTo>
                  <a:cubicBezTo>
                    <a:pt x="1043347" y="983914"/>
                    <a:pt x="1030314" y="1015377"/>
                    <a:pt x="1007116" y="1038575"/>
                  </a:cubicBezTo>
                  <a:cubicBezTo>
                    <a:pt x="983918" y="1061773"/>
                    <a:pt x="952455" y="1074806"/>
                    <a:pt x="919648" y="1074806"/>
                  </a:cubicBezTo>
                  <a:lnTo>
                    <a:pt x="123699" y="1074806"/>
                  </a:lnTo>
                  <a:cubicBezTo>
                    <a:pt x="90892" y="1074806"/>
                    <a:pt x="59429" y="1061773"/>
                    <a:pt x="36231" y="1038575"/>
                  </a:cubicBezTo>
                  <a:cubicBezTo>
                    <a:pt x="13033" y="1015377"/>
                    <a:pt x="0" y="983914"/>
                    <a:pt x="0" y="951107"/>
                  </a:cubicBezTo>
                  <a:lnTo>
                    <a:pt x="0" y="123699"/>
                  </a:lnTo>
                  <a:cubicBezTo>
                    <a:pt x="0" y="90892"/>
                    <a:pt x="13033" y="59429"/>
                    <a:pt x="36231" y="36231"/>
                  </a:cubicBezTo>
                  <a:cubicBezTo>
                    <a:pt x="59429" y="13033"/>
                    <a:pt x="90892" y="0"/>
                    <a:pt x="123699" y="0"/>
                  </a:cubicBezTo>
                  <a:close/>
                </a:path>
              </a:pathLst>
            </a:custGeom>
            <a:solidFill>
              <a:srgbClr val="000000">
                <a:alpha val="0"/>
              </a:srgbClr>
            </a:solidFill>
            <a:ln w="28575" cap="rnd">
              <a:solidFill>
                <a:srgbClr val="F6F8F7"/>
              </a:solidFill>
              <a:prstDash val="solid"/>
              <a:round/>
            </a:ln>
          </p:spPr>
          <p:txBody>
            <a:bodyPr/>
            <a:lstStyle/>
            <a:p>
              <a:endParaRPr lang="en-US"/>
            </a:p>
          </p:txBody>
        </p:sp>
        <p:sp>
          <p:nvSpPr>
            <p:cNvPr id="84" name="TextBox 84"/>
            <p:cNvSpPr txBox="1"/>
            <p:nvPr/>
          </p:nvSpPr>
          <p:spPr>
            <a:xfrm>
              <a:off x="0" y="-85725"/>
              <a:ext cx="1043347" cy="1160531"/>
            </a:xfrm>
            <a:prstGeom prst="rect">
              <a:avLst/>
            </a:prstGeom>
          </p:spPr>
          <p:txBody>
            <a:bodyPr lIns="50800" tIns="50800" rIns="50800" bIns="50800" rtlCol="0" anchor="ctr"/>
            <a:lstStyle/>
            <a:p>
              <a:pPr algn="ctr">
                <a:lnSpc>
                  <a:spcPts val="2800"/>
                </a:lnSpc>
              </a:pPr>
              <a:endParaRPr/>
            </a:p>
          </p:txBody>
        </p:sp>
      </p:grpSp>
      <p:sp>
        <p:nvSpPr>
          <p:cNvPr id="85" name="TextBox 85"/>
          <p:cNvSpPr txBox="1"/>
          <p:nvPr/>
        </p:nvSpPr>
        <p:spPr>
          <a:xfrm>
            <a:off x="1358445" y="7931489"/>
            <a:ext cx="2507304" cy="1092199"/>
          </a:xfrm>
          <a:prstGeom prst="rect">
            <a:avLst/>
          </a:prstGeom>
        </p:spPr>
        <p:txBody>
          <a:bodyPr lIns="0" tIns="0" rIns="0" bIns="0" rtlCol="0" anchor="t">
            <a:spAutoFit/>
          </a:bodyPr>
          <a:lstStyle/>
          <a:p>
            <a:pPr algn="ctr">
              <a:lnSpc>
                <a:spcPts val="2800"/>
              </a:lnSpc>
            </a:pPr>
            <a:r>
              <a:rPr lang="en-US" sz="2000">
                <a:solidFill>
                  <a:srgbClr val="F6F8F7"/>
                </a:solidFill>
                <a:latin typeface="Avenir"/>
                <a:ea typeface="Avenir"/>
                <a:cs typeface="Avenir"/>
                <a:sym typeface="Avenir"/>
              </a:rPr>
              <a:t>Full-term, with complications of hypertension.</a:t>
            </a:r>
          </a:p>
        </p:txBody>
      </p:sp>
      <p:grpSp>
        <p:nvGrpSpPr>
          <p:cNvPr id="86" name="Group 86"/>
          <p:cNvGrpSpPr/>
          <p:nvPr/>
        </p:nvGrpSpPr>
        <p:grpSpPr>
          <a:xfrm>
            <a:off x="4304014" y="6885787"/>
            <a:ext cx="3129344" cy="3223701"/>
            <a:chOff x="0" y="0"/>
            <a:chExt cx="1043347" cy="1074806"/>
          </a:xfrm>
        </p:grpSpPr>
        <p:sp>
          <p:nvSpPr>
            <p:cNvPr id="87" name="Freeform 87"/>
            <p:cNvSpPr/>
            <p:nvPr/>
          </p:nvSpPr>
          <p:spPr>
            <a:xfrm>
              <a:off x="0" y="0"/>
              <a:ext cx="1043347" cy="1074806"/>
            </a:xfrm>
            <a:custGeom>
              <a:avLst/>
              <a:gdLst/>
              <a:ahLst/>
              <a:cxnLst/>
              <a:rect l="l" t="t" r="r" b="b"/>
              <a:pathLst>
                <a:path w="1043347" h="1074806">
                  <a:moveTo>
                    <a:pt x="123699" y="0"/>
                  </a:moveTo>
                  <a:lnTo>
                    <a:pt x="919648" y="0"/>
                  </a:lnTo>
                  <a:cubicBezTo>
                    <a:pt x="952455" y="0"/>
                    <a:pt x="983918" y="13033"/>
                    <a:pt x="1007116" y="36231"/>
                  </a:cubicBezTo>
                  <a:cubicBezTo>
                    <a:pt x="1030314" y="59429"/>
                    <a:pt x="1043347" y="90892"/>
                    <a:pt x="1043347" y="123699"/>
                  </a:cubicBezTo>
                  <a:lnTo>
                    <a:pt x="1043347" y="951107"/>
                  </a:lnTo>
                  <a:cubicBezTo>
                    <a:pt x="1043347" y="983914"/>
                    <a:pt x="1030314" y="1015377"/>
                    <a:pt x="1007116" y="1038575"/>
                  </a:cubicBezTo>
                  <a:cubicBezTo>
                    <a:pt x="983918" y="1061773"/>
                    <a:pt x="952455" y="1074806"/>
                    <a:pt x="919648" y="1074806"/>
                  </a:cubicBezTo>
                  <a:lnTo>
                    <a:pt x="123699" y="1074806"/>
                  </a:lnTo>
                  <a:cubicBezTo>
                    <a:pt x="90892" y="1074806"/>
                    <a:pt x="59429" y="1061773"/>
                    <a:pt x="36231" y="1038575"/>
                  </a:cubicBezTo>
                  <a:cubicBezTo>
                    <a:pt x="13033" y="1015377"/>
                    <a:pt x="0" y="983914"/>
                    <a:pt x="0" y="951107"/>
                  </a:cubicBezTo>
                  <a:lnTo>
                    <a:pt x="0" y="123699"/>
                  </a:lnTo>
                  <a:cubicBezTo>
                    <a:pt x="0" y="90892"/>
                    <a:pt x="13033" y="59429"/>
                    <a:pt x="36231" y="36231"/>
                  </a:cubicBezTo>
                  <a:cubicBezTo>
                    <a:pt x="59429" y="13033"/>
                    <a:pt x="90892" y="0"/>
                    <a:pt x="123699" y="0"/>
                  </a:cubicBezTo>
                  <a:close/>
                </a:path>
              </a:pathLst>
            </a:custGeom>
            <a:solidFill>
              <a:srgbClr val="000000">
                <a:alpha val="0"/>
              </a:srgbClr>
            </a:solidFill>
            <a:ln w="28575" cap="rnd">
              <a:solidFill>
                <a:srgbClr val="F6F8F7"/>
              </a:solidFill>
              <a:prstDash val="solid"/>
              <a:round/>
            </a:ln>
          </p:spPr>
          <p:txBody>
            <a:bodyPr/>
            <a:lstStyle/>
            <a:p>
              <a:endParaRPr lang="en-US"/>
            </a:p>
          </p:txBody>
        </p:sp>
        <p:sp>
          <p:nvSpPr>
            <p:cNvPr id="88" name="TextBox 88"/>
            <p:cNvSpPr txBox="1"/>
            <p:nvPr/>
          </p:nvSpPr>
          <p:spPr>
            <a:xfrm>
              <a:off x="0" y="-85725"/>
              <a:ext cx="1043347" cy="1160531"/>
            </a:xfrm>
            <a:prstGeom prst="rect">
              <a:avLst/>
            </a:prstGeom>
          </p:spPr>
          <p:txBody>
            <a:bodyPr lIns="50800" tIns="50800" rIns="50800" bIns="50800" rtlCol="0" anchor="ctr"/>
            <a:lstStyle/>
            <a:p>
              <a:pPr algn="ctr">
                <a:lnSpc>
                  <a:spcPts val="2800"/>
                </a:lnSpc>
              </a:pPr>
              <a:endParaRPr/>
            </a:p>
          </p:txBody>
        </p:sp>
      </p:grpSp>
      <p:sp>
        <p:nvSpPr>
          <p:cNvPr id="89" name="TextBox 89"/>
          <p:cNvSpPr txBox="1"/>
          <p:nvPr/>
        </p:nvSpPr>
        <p:spPr>
          <a:xfrm>
            <a:off x="4615034" y="7008816"/>
            <a:ext cx="2507304" cy="3206749"/>
          </a:xfrm>
          <a:prstGeom prst="rect">
            <a:avLst/>
          </a:prstGeom>
        </p:spPr>
        <p:txBody>
          <a:bodyPr lIns="0" tIns="0" rIns="0" bIns="0" rtlCol="0" anchor="t">
            <a:spAutoFit/>
          </a:bodyPr>
          <a:lstStyle/>
          <a:p>
            <a:pPr algn="ctr">
              <a:lnSpc>
                <a:spcPts val="2800"/>
              </a:lnSpc>
            </a:pPr>
            <a:r>
              <a:rPr lang="en-US" sz="2000">
                <a:solidFill>
                  <a:srgbClr val="F6F8F7"/>
                </a:solidFill>
                <a:latin typeface="Avenir"/>
                <a:ea typeface="Avenir"/>
                <a:cs typeface="Avenir"/>
                <a:sym typeface="Avenir"/>
              </a:rPr>
              <a:t>Appropriate prenatal care was received by the mother. No use of alcohol, nicotine, medications, or illicit drugs was reported during the pregnancy. </a:t>
            </a:r>
          </a:p>
          <a:p>
            <a:pPr algn="ctr">
              <a:lnSpc>
                <a:spcPts val="2800"/>
              </a:lnSpc>
            </a:pPr>
            <a:r>
              <a:rPr lang="en-US" sz="2000">
                <a:solidFill>
                  <a:srgbClr val="F6F8F7"/>
                </a:solidFill>
                <a:latin typeface="Avenir"/>
                <a:ea typeface="Avenir"/>
                <a:cs typeface="Avenir"/>
                <a:sym typeface="Avenir"/>
              </a:rPr>
              <a:t> </a:t>
            </a:r>
          </a:p>
        </p:txBody>
      </p:sp>
      <p:grpSp>
        <p:nvGrpSpPr>
          <p:cNvPr id="90" name="Group 90"/>
          <p:cNvGrpSpPr/>
          <p:nvPr/>
        </p:nvGrpSpPr>
        <p:grpSpPr>
          <a:xfrm>
            <a:off x="7579328" y="6885787"/>
            <a:ext cx="3129344" cy="3223701"/>
            <a:chOff x="0" y="0"/>
            <a:chExt cx="1043347" cy="1074806"/>
          </a:xfrm>
        </p:grpSpPr>
        <p:sp>
          <p:nvSpPr>
            <p:cNvPr id="91" name="Freeform 91"/>
            <p:cNvSpPr/>
            <p:nvPr/>
          </p:nvSpPr>
          <p:spPr>
            <a:xfrm>
              <a:off x="0" y="0"/>
              <a:ext cx="1043347" cy="1074806"/>
            </a:xfrm>
            <a:custGeom>
              <a:avLst/>
              <a:gdLst/>
              <a:ahLst/>
              <a:cxnLst/>
              <a:rect l="l" t="t" r="r" b="b"/>
              <a:pathLst>
                <a:path w="1043347" h="1074806">
                  <a:moveTo>
                    <a:pt x="123699" y="0"/>
                  </a:moveTo>
                  <a:lnTo>
                    <a:pt x="919648" y="0"/>
                  </a:lnTo>
                  <a:cubicBezTo>
                    <a:pt x="952455" y="0"/>
                    <a:pt x="983918" y="13033"/>
                    <a:pt x="1007116" y="36231"/>
                  </a:cubicBezTo>
                  <a:cubicBezTo>
                    <a:pt x="1030314" y="59429"/>
                    <a:pt x="1043347" y="90892"/>
                    <a:pt x="1043347" y="123699"/>
                  </a:cubicBezTo>
                  <a:lnTo>
                    <a:pt x="1043347" y="951107"/>
                  </a:lnTo>
                  <a:cubicBezTo>
                    <a:pt x="1043347" y="983914"/>
                    <a:pt x="1030314" y="1015377"/>
                    <a:pt x="1007116" y="1038575"/>
                  </a:cubicBezTo>
                  <a:cubicBezTo>
                    <a:pt x="983918" y="1061773"/>
                    <a:pt x="952455" y="1074806"/>
                    <a:pt x="919648" y="1074806"/>
                  </a:cubicBezTo>
                  <a:lnTo>
                    <a:pt x="123699" y="1074806"/>
                  </a:lnTo>
                  <a:cubicBezTo>
                    <a:pt x="90892" y="1074806"/>
                    <a:pt x="59429" y="1061773"/>
                    <a:pt x="36231" y="1038575"/>
                  </a:cubicBezTo>
                  <a:cubicBezTo>
                    <a:pt x="13033" y="1015377"/>
                    <a:pt x="0" y="983914"/>
                    <a:pt x="0" y="951107"/>
                  </a:cubicBezTo>
                  <a:lnTo>
                    <a:pt x="0" y="123699"/>
                  </a:lnTo>
                  <a:cubicBezTo>
                    <a:pt x="0" y="90892"/>
                    <a:pt x="13033" y="59429"/>
                    <a:pt x="36231" y="36231"/>
                  </a:cubicBezTo>
                  <a:cubicBezTo>
                    <a:pt x="59429" y="13033"/>
                    <a:pt x="90892" y="0"/>
                    <a:pt x="123699" y="0"/>
                  </a:cubicBezTo>
                  <a:close/>
                </a:path>
              </a:pathLst>
            </a:custGeom>
            <a:solidFill>
              <a:srgbClr val="000000">
                <a:alpha val="0"/>
              </a:srgbClr>
            </a:solidFill>
            <a:ln w="28575" cap="rnd">
              <a:solidFill>
                <a:srgbClr val="F6F8F7"/>
              </a:solidFill>
              <a:prstDash val="solid"/>
              <a:round/>
            </a:ln>
          </p:spPr>
          <p:txBody>
            <a:bodyPr/>
            <a:lstStyle/>
            <a:p>
              <a:endParaRPr lang="en-US"/>
            </a:p>
          </p:txBody>
        </p:sp>
        <p:sp>
          <p:nvSpPr>
            <p:cNvPr id="92" name="TextBox 92"/>
            <p:cNvSpPr txBox="1"/>
            <p:nvPr/>
          </p:nvSpPr>
          <p:spPr>
            <a:xfrm>
              <a:off x="0" y="-85725"/>
              <a:ext cx="1043347" cy="1160531"/>
            </a:xfrm>
            <a:prstGeom prst="rect">
              <a:avLst/>
            </a:prstGeom>
          </p:spPr>
          <p:txBody>
            <a:bodyPr lIns="50800" tIns="50800" rIns="50800" bIns="50800" rtlCol="0" anchor="ctr"/>
            <a:lstStyle/>
            <a:p>
              <a:pPr algn="ctr">
                <a:lnSpc>
                  <a:spcPts val="2800"/>
                </a:lnSpc>
              </a:pPr>
              <a:endParaRPr/>
            </a:p>
          </p:txBody>
        </p:sp>
      </p:grpSp>
      <p:sp>
        <p:nvSpPr>
          <p:cNvPr id="93" name="TextBox 93"/>
          <p:cNvSpPr txBox="1"/>
          <p:nvPr/>
        </p:nvSpPr>
        <p:spPr>
          <a:xfrm>
            <a:off x="7909073" y="7647787"/>
            <a:ext cx="2507304" cy="1444624"/>
          </a:xfrm>
          <a:prstGeom prst="rect">
            <a:avLst/>
          </a:prstGeom>
        </p:spPr>
        <p:txBody>
          <a:bodyPr lIns="0" tIns="0" rIns="0" bIns="0" rtlCol="0" anchor="t">
            <a:spAutoFit/>
          </a:bodyPr>
          <a:lstStyle/>
          <a:p>
            <a:pPr algn="ctr">
              <a:lnSpc>
                <a:spcPts val="2800"/>
              </a:lnSpc>
            </a:pPr>
            <a:r>
              <a:rPr lang="en-US" sz="2000">
                <a:solidFill>
                  <a:srgbClr val="F6F8F7"/>
                </a:solidFill>
                <a:latin typeface="Avenir"/>
                <a:ea typeface="Avenir"/>
                <a:cs typeface="Avenir"/>
                <a:sym typeface="Avenir"/>
              </a:rPr>
              <a:t>Induced, emergency cesarean due to the cord being wrapped around his neck. </a:t>
            </a:r>
          </a:p>
        </p:txBody>
      </p:sp>
      <p:grpSp>
        <p:nvGrpSpPr>
          <p:cNvPr id="94" name="Group 94"/>
          <p:cNvGrpSpPr/>
          <p:nvPr/>
        </p:nvGrpSpPr>
        <p:grpSpPr>
          <a:xfrm>
            <a:off x="10854642" y="6885787"/>
            <a:ext cx="3129344" cy="3223701"/>
            <a:chOff x="0" y="0"/>
            <a:chExt cx="1043347" cy="1074806"/>
          </a:xfrm>
        </p:grpSpPr>
        <p:sp>
          <p:nvSpPr>
            <p:cNvPr id="95" name="Freeform 95"/>
            <p:cNvSpPr/>
            <p:nvPr/>
          </p:nvSpPr>
          <p:spPr>
            <a:xfrm>
              <a:off x="0" y="0"/>
              <a:ext cx="1043347" cy="1074806"/>
            </a:xfrm>
            <a:custGeom>
              <a:avLst/>
              <a:gdLst/>
              <a:ahLst/>
              <a:cxnLst/>
              <a:rect l="l" t="t" r="r" b="b"/>
              <a:pathLst>
                <a:path w="1043347" h="1074806">
                  <a:moveTo>
                    <a:pt x="123699" y="0"/>
                  </a:moveTo>
                  <a:lnTo>
                    <a:pt x="919648" y="0"/>
                  </a:lnTo>
                  <a:cubicBezTo>
                    <a:pt x="952455" y="0"/>
                    <a:pt x="983918" y="13033"/>
                    <a:pt x="1007116" y="36231"/>
                  </a:cubicBezTo>
                  <a:cubicBezTo>
                    <a:pt x="1030314" y="59429"/>
                    <a:pt x="1043347" y="90892"/>
                    <a:pt x="1043347" y="123699"/>
                  </a:cubicBezTo>
                  <a:lnTo>
                    <a:pt x="1043347" y="951107"/>
                  </a:lnTo>
                  <a:cubicBezTo>
                    <a:pt x="1043347" y="983914"/>
                    <a:pt x="1030314" y="1015377"/>
                    <a:pt x="1007116" y="1038575"/>
                  </a:cubicBezTo>
                  <a:cubicBezTo>
                    <a:pt x="983918" y="1061773"/>
                    <a:pt x="952455" y="1074806"/>
                    <a:pt x="919648" y="1074806"/>
                  </a:cubicBezTo>
                  <a:lnTo>
                    <a:pt x="123699" y="1074806"/>
                  </a:lnTo>
                  <a:cubicBezTo>
                    <a:pt x="90892" y="1074806"/>
                    <a:pt x="59429" y="1061773"/>
                    <a:pt x="36231" y="1038575"/>
                  </a:cubicBezTo>
                  <a:cubicBezTo>
                    <a:pt x="13033" y="1015377"/>
                    <a:pt x="0" y="983914"/>
                    <a:pt x="0" y="951107"/>
                  </a:cubicBezTo>
                  <a:lnTo>
                    <a:pt x="0" y="123699"/>
                  </a:lnTo>
                  <a:cubicBezTo>
                    <a:pt x="0" y="90892"/>
                    <a:pt x="13033" y="59429"/>
                    <a:pt x="36231" y="36231"/>
                  </a:cubicBezTo>
                  <a:cubicBezTo>
                    <a:pt x="59429" y="13033"/>
                    <a:pt x="90892" y="0"/>
                    <a:pt x="123699" y="0"/>
                  </a:cubicBezTo>
                  <a:close/>
                </a:path>
              </a:pathLst>
            </a:custGeom>
            <a:solidFill>
              <a:srgbClr val="000000">
                <a:alpha val="0"/>
              </a:srgbClr>
            </a:solidFill>
            <a:ln w="28575" cap="rnd">
              <a:solidFill>
                <a:srgbClr val="F6F8F7"/>
              </a:solidFill>
              <a:prstDash val="solid"/>
              <a:round/>
            </a:ln>
          </p:spPr>
          <p:txBody>
            <a:bodyPr/>
            <a:lstStyle/>
            <a:p>
              <a:endParaRPr lang="en-US"/>
            </a:p>
          </p:txBody>
        </p:sp>
        <p:sp>
          <p:nvSpPr>
            <p:cNvPr id="96" name="TextBox 96"/>
            <p:cNvSpPr txBox="1"/>
            <p:nvPr/>
          </p:nvSpPr>
          <p:spPr>
            <a:xfrm>
              <a:off x="0" y="-85725"/>
              <a:ext cx="1043347" cy="1160531"/>
            </a:xfrm>
            <a:prstGeom prst="rect">
              <a:avLst/>
            </a:prstGeom>
          </p:spPr>
          <p:txBody>
            <a:bodyPr lIns="50800" tIns="50800" rIns="50800" bIns="50800" rtlCol="0" anchor="ctr"/>
            <a:lstStyle/>
            <a:p>
              <a:pPr algn="ctr">
                <a:lnSpc>
                  <a:spcPts val="2800"/>
                </a:lnSpc>
              </a:pPr>
              <a:endParaRPr/>
            </a:p>
          </p:txBody>
        </p:sp>
      </p:grpSp>
      <p:sp>
        <p:nvSpPr>
          <p:cNvPr id="97" name="TextBox 97"/>
          <p:cNvSpPr txBox="1"/>
          <p:nvPr/>
        </p:nvSpPr>
        <p:spPr>
          <a:xfrm>
            <a:off x="11184922" y="7713666"/>
            <a:ext cx="2507304" cy="1797049"/>
          </a:xfrm>
          <a:prstGeom prst="rect">
            <a:avLst/>
          </a:prstGeom>
        </p:spPr>
        <p:txBody>
          <a:bodyPr lIns="0" tIns="0" rIns="0" bIns="0" rtlCol="0" anchor="t">
            <a:spAutoFit/>
          </a:bodyPr>
          <a:lstStyle/>
          <a:p>
            <a:pPr algn="ctr">
              <a:lnSpc>
                <a:spcPts val="2800"/>
              </a:lnSpc>
            </a:pPr>
            <a:r>
              <a:rPr lang="en-US" sz="2000">
                <a:solidFill>
                  <a:srgbClr val="F6F8F7"/>
                </a:solidFill>
                <a:latin typeface="Avenir"/>
                <a:ea typeface="Avenir"/>
                <a:cs typeface="Avenir"/>
                <a:sym typeface="Avenir"/>
              </a:rPr>
              <a:t>In the hospital for 3 days following birth and experienced fetal distress. </a:t>
            </a:r>
          </a:p>
          <a:p>
            <a:pPr algn="ctr">
              <a:lnSpc>
                <a:spcPts val="2800"/>
              </a:lnSpc>
            </a:pPr>
            <a:endParaRPr lang="en-US" sz="2000">
              <a:solidFill>
                <a:srgbClr val="F6F8F7"/>
              </a:solidFill>
              <a:latin typeface="Avenir"/>
              <a:ea typeface="Avenir"/>
              <a:cs typeface="Avenir"/>
              <a:sym typeface="Avenir"/>
            </a:endParaRPr>
          </a:p>
        </p:txBody>
      </p:sp>
      <p:grpSp>
        <p:nvGrpSpPr>
          <p:cNvPr id="98" name="Group 98"/>
          <p:cNvGrpSpPr/>
          <p:nvPr/>
        </p:nvGrpSpPr>
        <p:grpSpPr>
          <a:xfrm>
            <a:off x="14129956" y="6885787"/>
            <a:ext cx="3129344" cy="3223701"/>
            <a:chOff x="0" y="0"/>
            <a:chExt cx="1043347" cy="1074806"/>
          </a:xfrm>
        </p:grpSpPr>
        <p:sp>
          <p:nvSpPr>
            <p:cNvPr id="99" name="Freeform 99"/>
            <p:cNvSpPr/>
            <p:nvPr/>
          </p:nvSpPr>
          <p:spPr>
            <a:xfrm>
              <a:off x="0" y="0"/>
              <a:ext cx="1043347" cy="1074806"/>
            </a:xfrm>
            <a:custGeom>
              <a:avLst/>
              <a:gdLst/>
              <a:ahLst/>
              <a:cxnLst/>
              <a:rect l="l" t="t" r="r" b="b"/>
              <a:pathLst>
                <a:path w="1043347" h="1074806">
                  <a:moveTo>
                    <a:pt x="123699" y="0"/>
                  </a:moveTo>
                  <a:lnTo>
                    <a:pt x="919648" y="0"/>
                  </a:lnTo>
                  <a:cubicBezTo>
                    <a:pt x="952455" y="0"/>
                    <a:pt x="983918" y="13033"/>
                    <a:pt x="1007116" y="36231"/>
                  </a:cubicBezTo>
                  <a:cubicBezTo>
                    <a:pt x="1030314" y="59429"/>
                    <a:pt x="1043347" y="90892"/>
                    <a:pt x="1043347" y="123699"/>
                  </a:cubicBezTo>
                  <a:lnTo>
                    <a:pt x="1043347" y="951107"/>
                  </a:lnTo>
                  <a:cubicBezTo>
                    <a:pt x="1043347" y="983914"/>
                    <a:pt x="1030314" y="1015377"/>
                    <a:pt x="1007116" y="1038575"/>
                  </a:cubicBezTo>
                  <a:cubicBezTo>
                    <a:pt x="983918" y="1061773"/>
                    <a:pt x="952455" y="1074806"/>
                    <a:pt x="919648" y="1074806"/>
                  </a:cubicBezTo>
                  <a:lnTo>
                    <a:pt x="123699" y="1074806"/>
                  </a:lnTo>
                  <a:cubicBezTo>
                    <a:pt x="90892" y="1074806"/>
                    <a:pt x="59429" y="1061773"/>
                    <a:pt x="36231" y="1038575"/>
                  </a:cubicBezTo>
                  <a:cubicBezTo>
                    <a:pt x="13033" y="1015377"/>
                    <a:pt x="0" y="983914"/>
                    <a:pt x="0" y="951107"/>
                  </a:cubicBezTo>
                  <a:lnTo>
                    <a:pt x="0" y="123699"/>
                  </a:lnTo>
                  <a:cubicBezTo>
                    <a:pt x="0" y="90892"/>
                    <a:pt x="13033" y="59429"/>
                    <a:pt x="36231" y="36231"/>
                  </a:cubicBezTo>
                  <a:cubicBezTo>
                    <a:pt x="59429" y="13033"/>
                    <a:pt x="90892" y="0"/>
                    <a:pt x="123699" y="0"/>
                  </a:cubicBezTo>
                  <a:close/>
                </a:path>
              </a:pathLst>
            </a:custGeom>
            <a:solidFill>
              <a:srgbClr val="000000">
                <a:alpha val="0"/>
              </a:srgbClr>
            </a:solidFill>
            <a:ln w="28575" cap="rnd">
              <a:solidFill>
                <a:srgbClr val="F6F8F7"/>
              </a:solidFill>
              <a:prstDash val="solid"/>
              <a:round/>
            </a:ln>
          </p:spPr>
          <p:txBody>
            <a:bodyPr/>
            <a:lstStyle/>
            <a:p>
              <a:endParaRPr lang="en-US"/>
            </a:p>
          </p:txBody>
        </p:sp>
        <p:sp>
          <p:nvSpPr>
            <p:cNvPr id="100" name="TextBox 100"/>
            <p:cNvSpPr txBox="1"/>
            <p:nvPr/>
          </p:nvSpPr>
          <p:spPr>
            <a:xfrm>
              <a:off x="0" y="-85725"/>
              <a:ext cx="1043347" cy="1160531"/>
            </a:xfrm>
            <a:prstGeom prst="rect">
              <a:avLst/>
            </a:prstGeom>
          </p:spPr>
          <p:txBody>
            <a:bodyPr lIns="50800" tIns="50800" rIns="50800" bIns="50800" rtlCol="0" anchor="ctr"/>
            <a:lstStyle/>
            <a:p>
              <a:pPr algn="ctr">
                <a:lnSpc>
                  <a:spcPts val="2800"/>
                </a:lnSpc>
              </a:pPr>
              <a:endParaRPr/>
            </a:p>
          </p:txBody>
        </p:sp>
      </p:grpSp>
      <p:sp>
        <p:nvSpPr>
          <p:cNvPr id="101" name="TextBox 101"/>
          <p:cNvSpPr txBox="1"/>
          <p:nvPr/>
        </p:nvSpPr>
        <p:spPr>
          <a:xfrm>
            <a:off x="14460236" y="7790662"/>
            <a:ext cx="2507304" cy="1797049"/>
          </a:xfrm>
          <a:prstGeom prst="rect">
            <a:avLst/>
          </a:prstGeom>
        </p:spPr>
        <p:txBody>
          <a:bodyPr lIns="0" tIns="0" rIns="0" bIns="0" rtlCol="0" anchor="t">
            <a:spAutoFit/>
          </a:bodyPr>
          <a:lstStyle/>
          <a:p>
            <a:pPr algn="ctr">
              <a:lnSpc>
                <a:spcPts val="2800"/>
              </a:lnSpc>
            </a:pPr>
            <a:r>
              <a:rPr lang="en-US" sz="2000">
                <a:solidFill>
                  <a:srgbClr val="F6F8F7"/>
                </a:solidFill>
                <a:latin typeface="Avenir"/>
                <a:ea typeface="Avenir"/>
                <a:cs typeface="Avenir"/>
                <a:sym typeface="Avenir"/>
              </a:rPr>
              <a:t>There were no reported complications in infancy.</a:t>
            </a:r>
          </a:p>
          <a:p>
            <a:pPr algn="ctr">
              <a:lnSpc>
                <a:spcPts val="2800"/>
              </a:lnSpc>
            </a:pPr>
            <a:endParaRPr lang="en-US" sz="2000">
              <a:solidFill>
                <a:srgbClr val="F6F8F7"/>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23008" y="1009650"/>
            <a:ext cx="18534017" cy="0"/>
          </a:xfrm>
          <a:prstGeom prst="line">
            <a:avLst/>
          </a:prstGeom>
          <a:ln w="9525" cap="flat">
            <a:solidFill>
              <a:srgbClr val="2A2B35"/>
            </a:solidFill>
            <a:prstDash val="solid"/>
            <a:headEnd type="none" w="sm" len="sm"/>
            <a:tailEnd type="none" w="sm" len="sm"/>
          </a:ln>
        </p:spPr>
        <p:txBody>
          <a:bodyPr/>
          <a:lstStyle/>
          <a:p>
            <a:endParaRPr lang="en-US"/>
          </a:p>
        </p:txBody>
      </p:sp>
      <p:grpSp>
        <p:nvGrpSpPr>
          <p:cNvPr id="4" name="Group 4"/>
          <p:cNvGrpSpPr/>
          <p:nvPr/>
        </p:nvGrpSpPr>
        <p:grpSpPr>
          <a:xfrm>
            <a:off x="3295575" y="4089570"/>
            <a:ext cx="5323455" cy="3282760"/>
            <a:chOff x="0" y="0"/>
            <a:chExt cx="1402062" cy="864595"/>
          </a:xfrm>
        </p:grpSpPr>
        <p:sp>
          <p:nvSpPr>
            <p:cNvPr id="5" name="Freeform 5"/>
            <p:cNvSpPr/>
            <p:nvPr/>
          </p:nvSpPr>
          <p:spPr>
            <a:xfrm>
              <a:off x="0" y="0"/>
              <a:ext cx="1402062" cy="864595"/>
            </a:xfrm>
            <a:custGeom>
              <a:avLst/>
              <a:gdLst/>
              <a:ahLst/>
              <a:cxnLst/>
              <a:rect l="l" t="t" r="r" b="b"/>
              <a:pathLst>
                <a:path w="1402062" h="864595">
                  <a:moveTo>
                    <a:pt x="72715" y="0"/>
                  </a:moveTo>
                  <a:lnTo>
                    <a:pt x="1329347" y="0"/>
                  </a:lnTo>
                  <a:cubicBezTo>
                    <a:pt x="1348632" y="0"/>
                    <a:pt x="1367128" y="7661"/>
                    <a:pt x="1380765" y="21298"/>
                  </a:cubicBezTo>
                  <a:cubicBezTo>
                    <a:pt x="1394401" y="34935"/>
                    <a:pt x="1402062" y="53430"/>
                    <a:pt x="1402062" y="72715"/>
                  </a:cubicBezTo>
                  <a:lnTo>
                    <a:pt x="1402062" y="791880"/>
                  </a:lnTo>
                  <a:cubicBezTo>
                    <a:pt x="1402062" y="811165"/>
                    <a:pt x="1394401" y="829661"/>
                    <a:pt x="1380765" y="843297"/>
                  </a:cubicBezTo>
                  <a:cubicBezTo>
                    <a:pt x="1367128" y="856934"/>
                    <a:pt x="1348632" y="864595"/>
                    <a:pt x="1329347" y="864595"/>
                  </a:cubicBezTo>
                  <a:lnTo>
                    <a:pt x="72715" y="864595"/>
                  </a:lnTo>
                  <a:cubicBezTo>
                    <a:pt x="53430" y="864595"/>
                    <a:pt x="34935" y="856934"/>
                    <a:pt x="21298" y="843297"/>
                  </a:cubicBezTo>
                  <a:cubicBezTo>
                    <a:pt x="7661" y="829661"/>
                    <a:pt x="0" y="811165"/>
                    <a:pt x="0" y="791880"/>
                  </a:cubicBezTo>
                  <a:lnTo>
                    <a:pt x="0" y="72715"/>
                  </a:lnTo>
                  <a:cubicBezTo>
                    <a:pt x="0" y="53430"/>
                    <a:pt x="7661" y="34935"/>
                    <a:pt x="21298" y="21298"/>
                  </a:cubicBezTo>
                  <a:cubicBezTo>
                    <a:pt x="34935" y="7661"/>
                    <a:pt x="53430" y="0"/>
                    <a:pt x="72715" y="0"/>
                  </a:cubicBezTo>
                  <a:close/>
                </a:path>
              </a:pathLst>
            </a:custGeom>
            <a:solidFill>
              <a:srgbClr val="348DDB"/>
            </a:solidFill>
          </p:spPr>
          <p:txBody>
            <a:bodyPr/>
            <a:lstStyle/>
            <a:p>
              <a:endParaRPr lang="en-US"/>
            </a:p>
          </p:txBody>
        </p:sp>
        <p:sp>
          <p:nvSpPr>
            <p:cNvPr id="6" name="TextBox 6"/>
            <p:cNvSpPr txBox="1"/>
            <p:nvPr/>
          </p:nvSpPr>
          <p:spPr>
            <a:xfrm>
              <a:off x="0" y="-85725"/>
              <a:ext cx="1402062" cy="950320"/>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9144000" y="4089570"/>
            <a:ext cx="5340287" cy="3282760"/>
            <a:chOff x="0" y="0"/>
            <a:chExt cx="1406495" cy="864595"/>
          </a:xfrm>
        </p:grpSpPr>
        <p:sp>
          <p:nvSpPr>
            <p:cNvPr id="8" name="Freeform 8"/>
            <p:cNvSpPr/>
            <p:nvPr/>
          </p:nvSpPr>
          <p:spPr>
            <a:xfrm>
              <a:off x="0" y="0"/>
              <a:ext cx="1406495" cy="864595"/>
            </a:xfrm>
            <a:custGeom>
              <a:avLst/>
              <a:gdLst/>
              <a:ahLst/>
              <a:cxnLst/>
              <a:rect l="l" t="t" r="r" b="b"/>
              <a:pathLst>
                <a:path w="1406495" h="864595">
                  <a:moveTo>
                    <a:pt x="72486" y="0"/>
                  </a:moveTo>
                  <a:lnTo>
                    <a:pt x="1334009" y="0"/>
                  </a:lnTo>
                  <a:cubicBezTo>
                    <a:pt x="1374042" y="0"/>
                    <a:pt x="1406495" y="32453"/>
                    <a:pt x="1406495" y="72486"/>
                  </a:cubicBezTo>
                  <a:lnTo>
                    <a:pt x="1406495" y="792109"/>
                  </a:lnTo>
                  <a:cubicBezTo>
                    <a:pt x="1406495" y="832142"/>
                    <a:pt x="1374042" y="864595"/>
                    <a:pt x="1334009" y="864595"/>
                  </a:cubicBezTo>
                  <a:lnTo>
                    <a:pt x="72486" y="864595"/>
                  </a:lnTo>
                  <a:cubicBezTo>
                    <a:pt x="53262" y="864595"/>
                    <a:pt x="34824" y="856958"/>
                    <a:pt x="21231" y="843365"/>
                  </a:cubicBezTo>
                  <a:cubicBezTo>
                    <a:pt x="7637" y="829771"/>
                    <a:pt x="0" y="811334"/>
                    <a:pt x="0" y="792109"/>
                  </a:cubicBezTo>
                  <a:lnTo>
                    <a:pt x="0" y="72486"/>
                  </a:lnTo>
                  <a:cubicBezTo>
                    <a:pt x="0" y="32453"/>
                    <a:pt x="32453" y="0"/>
                    <a:pt x="72486" y="0"/>
                  </a:cubicBezTo>
                  <a:close/>
                </a:path>
              </a:pathLst>
            </a:custGeom>
            <a:solidFill>
              <a:srgbClr val="0B6197"/>
            </a:solidFill>
            <a:ln w="28575" cap="rnd">
              <a:noFill/>
              <a:prstDash val="solid"/>
              <a:round/>
            </a:ln>
          </p:spPr>
          <p:txBody>
            <a:bodyPr/>
            <a:lstStyle/>
            <a:p>
              <a:endParaRPr lang="en-US"/>
            </a:p>
          </p:txBody>
        </p:sp>
        <p:sp>
          <p:nvSpPr>
            <p:cNvPr id="9" name="TextBox 9"/>
            <p:cNvSpPr txBox="1"/>
            <p:nvPr/>
          </p:nvSpPr>
          <p:spPr>
            <a:xfrm>
              <a:off x="0" y="-85725"/>
              <a:ext cx="1406495" cy="950320"/>
            </a:xfrm>
            <a:prstGeom prst="rect">
              <a:avLst/>
            </a:prstGeom>
            <a:ln>
              <a:noFill/>
            </a:ln>
          </p:spPr>
          <p:txBody>
            <a:bodyPr lIns="50800" tIns="50800" rIns="50800" bIns="50800" rtlCol="0" anchor="ctr"/>
            <a:lstStyle/>
            <a:p>
              <a:pPr algn="ctr">
                <a:lnSpc>
                  <a:spcPts val="2800"/>
                </a:lnSpc>
              </a:pPr>
              <a:endParaRPr/>
            </a:p>
          </p:txBody>
        </p:sp>
      </p:grpSp>
      <p:sp>
        <p:nvSpPr>
          <p:cNvPr id="10" name="TextBox 10"/>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sp>
        <p:nvSpPr>
          <p:cNvPr id="11" name="TextBox 11"/>
          <p:cNvSpPr txBox="1"/>
          <p:nvPr/>
        </p:nvSpPr>
        <p:spPr>
          <a:xfrm>
            <a:off x="9916896" y="386501"/>
            <a:ext cx="7342404" cy="387349"/>
          </a:xfrm>
          <a:prstGeom prst="rect">
            <a:avLst/>
          </a:prstGeom>
        </p:spPr>
        <p:txBody>
          <a:bodyPr lIns="0" tIns="0" rIns="0" bIns="0" rtlCol="0" anchor="t">
            <a:spAutoFit/>
          </a:bodyPr>
          <a:lstStyle/>
          <a:p>
            <a:pPr algn="r">
              <a:lnSpc>
                <a:spcPts val="2800"/>
              </a:lnSpc>
            </a:pPr>
            <a:r>
              <a:rPr lang="en-US" sz="2000" spc="244">
                <a:solidFill>
                  <a:srgbClr val="2A2B35"/>
                </a:solidFill>
                <a:latin typeface="Avenir"/>
                <a:ea typeface="Avenir"/>
                <a:cs typeface="Avenir"/>
                <a:sym typeface="Avenir"/>
              </a:rPr>
              <a:t>MEDICAL CASE 2025</a:t>
            </a:r>
          </a:p>
        </p:txBody>
      </p:sp>
      <p:sp>
        <p:nvSpPr>
          <p:cNvPr id="12" name="TextBox 12"/>
          <p:cNvSpPr txBox="1"/>
          <p:nvPr/>
        </p:nvSpPr>
        <p:spPr>
          <a:xfrm>
            <a:off x="1028700" y="1507829"/>
            <a:ext cx="7734776"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Education </a:t>
            </a:r>
          </a:p>
        </p:txBody>
      </p:sp>
      <p:sp>
        <p:nvSpPr>
          <p:cNvPr id="13" name="TextBox 13"/>
          <p:cNvSpPr txBox="1"/>
          <p:nvPr/>
        </p:nvSpPr>
        <p:spPr>
          <a:xfrm>
            <a:off x="9367910" y="5000625"/>
            <a:ext cx="4892468" cy="1965960"/>
          </a:xfrm>
          <a:prstGeom prst="rect">
            <a:avLst/>
          </a:prstGeom>
        </p:spPr>
        <p:txBody>
          <a:bodyPr lIns="0" tIns="0" rIns="0" bIns="0" rtlCol="0" anchor="t">
            <a:spAutoFit/>
          </a:bodyPr>
          <a:lstStyle/>
          <a:p>
            <a:pPr algn="ctr">
              <a:lnSpc>
                <a:spcPts val="5040"/>
              </a:lnSpc>
            </a:pPr>
            <a:r>
              <a:rPr lang="en-US" sz="3600" b="1">
                <a:solidFill>
                  <a:srgbClr val="F6F8F7"/>
                </a:solidFill>
                <a:latin typeface="Avenir Bold"/>
                <a:ea typeface="Avenir Bold"/>
                <a:cs typeface="Avenir Bold"/>
                <a:sym typeface="Avenir Bold"/>
              </a:rPr>
              <a:t>Graduated to the first grade with all E’s</a:t>
            </a:r>
          </a:p>
          <a:p>
            <a:pPr algn="ctr">
              <a:lnSpc>
                <a:spcPts val="5040"/>
              </a:lnSpc>
            </a:pPr>
            <a:endParaRPr lang="en-US" sz="3600" b="1">
              <a:solidFill>
                <a:srgbClr val="F6F8F7"/>
              </a:solidFill>
              <a:latin typeface="Avenir Bold"/>
              <a:ea typeface="Avenir Bold"/>
              <a:cs typeface="Avenir Bold"/>
              <a:sym typeface="Avenir Bold"/>
            </a:endParaRPr>
          </a:p>
        </p:txBody>
      </p:sp>
      <p:sp>
        <p:nvSpPr>
          <p:cNvPr id="14" name="TextBox 14"/>
          <p:cNvSpPr txBox="1"/>
          <p:nvPr/>
        </p:nvSpPr>
        <p:spPr>
          <a:xfrm>
            <a:off x="3511068" y="5365432"/>
            <a:ext cx="4892468" cy="689610"/>
          </a:xfrm>
          <a:prstGeom prst="rect">
            <a:avLst/>
          </a:prstGeom>
        </p:spPr>
        <p:txBody>
          <a:bodyPr lIns="0" tIns="0" rIns="0" bIns="0" rtlCol="0" anchor="t">
            <a:spAutoFit/>
          </a:bodyPr>
          <a:lstStyle/>
          <a:p>
            <a:pPr algn="ctr">
              <a:lnSpc>
                <a:spcPts val="5039"/>
              </a:lnSpc>
            </a:pPr>
            <a:r>
              <a:rPr lang="en-US" sz="3599" b="1">
                <a:solidFill>
                  <a:srgbClr val="F6F8F7"/>
                </a:solidFill>
                <a:latin typeface="Avenir Bold"/>
                <a:ea typeface="Avenir Bold"/>
                <a:cs typeface="Avenir Bold"/>
                <a:sym typeface="Avenir Bold"/>
              </a:rPr>
              <a:t>504 for DMI</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sp>
        <p:nvSpPr>
          <p:cNvPr id="2" name="Freeform 2"/>
          <p:cNvSpPr/>
          <p:nvPr/>
        </p:nvSpPr>
        <p:spPr>
          <a:xfrm>
            <a:off x="1028700" y="324189"/>
            <a:ext cx="528237" cy="449661"/>
          </a:xfrm>
          <a:custGeom>
            <a:avLst/>
            <a:gdLst/>
            <a:ahLst/>
            <a:cxnLst/>
            <a:rect l="l" t="t" r="r" b="b"/>
            <a:pathLst>
              <a:path w="528237" h="449661">
                <a:moveTo>
                  <a:pt x="0" y="0"/>
                </a:moveTo>
                <a:lnTo>
                  <a:pt x="528237" y="0"/>
                </a:lnTo>
                <a:lnTo>
                  <a:pt x="528237" y="449661"/>
                </a:lnTo>
                <a:lnTo>
                  <a:pt x="0" y="4496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201650" y="-518515"/>
            <a:ext cx="8369384" cy="10824565"/>
            <a:chOff x="0" y="0"/>
            <a:chExt cx="2204282" cy="2850914"/>
          </a:xfrm>
        </p:grpSpPr>
        <p:sp>
          <p:nvSpPr>
            <p:cNvPr id="4" name="Freeform 4"/>
            <p:cNvSpPr/>
            <p:nvPr/>
          </p:nvSpPr>
          <p:spPr>
            <a:xfrm>
              <a:off x="0" y="0"/>
              <a:ext cx="2204282" cy="2850914"/>
            </a:xfrm>
            <a:custGeom>
              <a:avLst/>
              <a:gdLst/>
              <a:ahLst/>
              <a:cxnLst/>
              <a:rect l="l" t="t" r="r" b="b"/>
              <a:pathLst>
                <a:path w="2204282" h="2850914">
                  <a:moveTo>
                    <a:pt x="46251" y="0"/>
                  </a:moveTo>
                  <a:lnTo>
                    <a:pt x="2158031" y="0"/>
                  </a:lnTo>
                  <a:cubicBezTo>
                    <a:pt x="2183575" y="0"/>
                    <a:pt x="2204282" y="20707"/>
                    <a:pt x="2204282" y="46251"/>
                  </a:cubicBezTo>
                  <a:lnTo>
                    <a:pt x="2204282" y="2804663"/>
                  </a:lnTo>
                  <a:cubicBezTo>
                    <a:pt x="2204282" y="2830207"/>
                    <a:pt x="2183575" y="2850914"/>
                    <a:pt x="2158031" y="2850914"/>
                  </a:cubicBezTo>
                  <a:lnTo>
                    <a:pt x="46251" y="2850914"/>
                  </a:lnTo>
                  <a:cubicBezTo>
                    <a:pt x="20707" y="2850914"/>
                    <a:pt x="0" y="2830207"/>
                    <a:pt x="0" y="2804663"/>
                  </a:cubicBezTo>
                  <a:lnTo>
                    <a:pt x="0" y="46251"/>
                  </a:lnTo>
                  <a:cubicBezTo>
                    <a:pt x="0" y="20707"/>
                    <a:pt x="20707" y="0"/>
                    <a:pt x="46251" y="0"/>
                  </a:cubicBezTo>
                  <a:close/>
                </a:path>
              </a:pathLst>
            </a:custGeom>
            <a:solidFill>
              <a:srgbClr val="348DDB"/>
            </a:solidFill>
          </p:spPr>
          <p:txBody>
            <a:bodyPr/>
            <a:lstStyle/>
            <a:p>
              <a:endParaRPr lang="en-US"/>
            </a:p>
          </p:txBody>
        </p:sp>
        <p:sp>
          <p:nvSpPr>
            <p:cNvPr id="5" name="TextBox 5"/>
            <p:cNvSpPr txBox="1"/>
            <p:nvPr/>
          </p:nvSpPr>
          <p:spPr>
            <a:xfrm>
              <a:off x="0" y="-85725"/>
              <a:ext cx="2204282" cy="2936639"/>
            </a:xfrm>
            <a:prstGeom prst="rect">
              <a:avLst/>
            </a:prstGeom>
          </p:spPr>
          <p:txBody>
            <a:bodyPr lIns="50800" tIns="50800" rIns="50800" bIns="50800" rtlCol="0" anchor="ctr"/>
            <a:lstStyle/>
            <a:p>
              <a:pPr algn="ctr">
                <a:lnSpc>
                  <a:spcPts val="2800"/>
                </a:lnSpc>
              </a:pPr>
              <a:endParaRPr/>
            </a:p>
          </p:txBody>
        </p:sp>
      </p:grpSp>
      <p:sp>
        <p:nvSpPr>
          <p:cNvPr id="6" name="AutoShape 6"/>
          <p:cNvSpPr/>
          <p:nvPr/>
        </p:nvSpPr>
        <p:spPr>
          <a:xfrm>
            <a:off x="-123008" y="1009650"/>
            <a:ext cx="16439508" cy="0"/>
          </a:xfrm>
          <a:prstGeom prst="line">
            <a:avLst/>
          </a:prstGeom>
          <a:ln w="9525" cap="flat">
            <a:solidFill>
              <a:srgbClr val="2A2B35"/>
            </a:solidFill>
            <a:prstDash val="solid"/>
            <a:headEnd type="none" w="sm" len="sm"/>
            <a:tailEnd type="none" w="sm" len="sm"/>
          </a:ln>
        </p:spPr>
        <p:txBody>
          <a:bodyPr/>
          <a:lstStyle/>
          <a:p>
            <a:endParaRPr lang="en-US"/>
          </a:p>
        </p:txBody>
      </p:sp>
      <p:sp>
        <p:nvSpPr>
          <p:cNvPr id="7" name="TextBox 7"/>
          <p:cNvSpPr txBox="1"/>
          <p:nvPr/>
        </p:nvSpPr>
        <p:spPr>
          <a:xfrm>
            <a:off x="725587" y="1605411"/>
            <a:ext cx="12728999" cy="1301754"/>
          </a:xfrm>
          <a:prstGeom prst="rect">
            <a:avLst/>
          </a:prstGeom>
        </p:spPr>
        <p:txBody>
          <a:bodyPr lIns="0" tIns="0" rIns="0" bIns="0" rtlCol="0" anchor="t">
            <a:spAutoFit/>
          </a:bodyPr>
          <a:lstStyle/>
          <a:p>
            <a:pPr algn="l">
              <a:lnSpc>
                <a:spcPts val="8800"/>
              </a:lnSpc>
            </a:pPr>
            <a:r>
              <a:rPr lang="en-US" sz="8000">
                <a:solidFill>
                  <a:srgbClr val="0B6197"/>
                </a:solidFill>
                <a:latin typeface="Avenir"/>
                <a:ea typeface="Avenir"/>
                <a:cs typeface="Avenir"/>
                <a:sym typeface="Avenir"/>
              </a:rPr>
              <a:t>Social and Family History</a:t>
            </a:r>
          </a:p>
        </p:txBody>
      </p:sp>
      <p:sp>
        <p:nvSpPr>
          <p:cNvPr id="8" name="TextBox 8"/>
          <p:cNvSpPr txBox="1"/>
          <p:nvPr/>
        </p:nvSpPr>
        <p:spPr>
          <a:xfrm>
            <a:off x="1801596" y="386501"/>
            <a:ext cx="7342404" cy="703847"/>
          </a:xfrm>
          <a:prstGeom prst="rect">
            <a:avLst/>
          </a:prstGeom>
        </p:spPr>
        <p:txBody>
          <a:bodyPr lIns="0" tIns="0" rIns="0" bIns="0" rtlCol="0" anchor="t">
            <a:spAutoFit/>
          </a:bodyPr>
          <a:lstStyle/>
          <a:p>
            <a:pPr>
              <a:lnSpc>
                <a:spcPts val="2800"/>
              </a:lnSpc>
            </a:pPr>
            <a:r>
              <a:rPr lang="en-US" sz="2000" spc="244" dirty="0">
                <a:solidFill>
                  <a:srgbClr val="2A2B35"/>
                </a:solidFill>
                <a:latin typeface="Avenir"/>
                <a:ea typeface="Avenir"/>
                <a:cs typeface="Avenir"/>
                <a:sym typeface="Avenir"/>
              </a:rPr>
              <a:t>MEDICAL COMPANY</a:t>
            </a:r>
          </a:p>
          <a:p>
            <a:pPr algn="l">
              <a:lnSpc>
                <a:spcPts val="2800"/>
              </a:lnSpc>
            </a:pPr>
            <a:endParaRPr lang="en-US" sz="2000" spc="244" dirty="0">
              <a:solidFill>
                <a:srgbClr val="000000"/>
              </a:solidFill>
              <a:latin typeface="Avenir"/>
              <a:ea typeface="Avenir"/>
              <a:cs typeface="Avenir"/>
              <a:sym typeface="Avenir"/>
            </a:endParaRPr>
          </a:p>
        </p:txBody>
      </p:sp>
      <p:grpSp>
        <p:nvGrpSpPr>
          <p:cNvPr id="9" name="Group 9"/>
          <p:cNvGrpSpPr/>
          <p:nvPr/>
        </p:nvGrpSpPr>
        <p:grpSpPr>
          <a:xfrm>
            <a:off x="1028700" y="4240665"/>
            <a:ext cx="7575543" cy="1610677"/>
            <a:chOff x="0" y="0"/>
            <a:chExt cx="1995205" cy="424211"/>
          </a:xfrm>
        </p:grpSpPr>
        <p:sp>
          <p:nvSpPr>
            <p:cNvPr id="10" name="Freeform 10"/>
            <p:cNvSpPr/>
            <p:nvPr/>
          </p:nvSpPr>
          <p:spPr>
            <a:xfrm>
              <a:off x="0" y="0"/>
              <a:ext cx="1995205" cy="424211"/>
            </a:xfrm>
            <a:custGeom>
              <a:avLst/>
              <a:gdLst/>
              <a:ahLst/>
              <a:cxnLst/>
              <a:rect l="l" t="t" r="r" b="b"/>
              <a:pathLst>
                <a:path w="1995205" h="424211">
                  <a:moveTo>
                    <a:pt x="51098" y="0"/>
                  </a:moveTo>
                  <a:lnTo>
                    <a:pt x="1944107" y="0"/>
                  </a:lnTo>
                  <a:cubicBezTo>
                    <a:pt x="1957659" y="0"/>
                    <a:pt x="1970656" y="5384"/>
                    <a:pt x="1980238" y="14966"/>
                  </a:cubicBezTo>
                  <a:cubicBezTo>
                    <a:pt x="1989821" y="24549"/>
                    <a:pt x="1995205" y="37546"/>
                    <a:pt x="1995205" y="51098"/>
                  </a:cubicBezTo>
                  <a:lnTo>
                    <a:pt x="1995205" y="373113"/>
                  </a:lnTo>
                  <a:cubicBezTo>
                    <a:pt x="1995205" y="401334"/>
                    <a:pt x="1972327" y="424211"/>
                    <a:pt x="1944107" y="424211"/>
                  </a:cubicBezTo>
                  <a:lnTo>
                    <a:pt x="51098" y="424211"/>
                  </a:lnTo>
                  <a:cubicBezTo>
                    <a:pt x="37546" y="424211"/>
                    <a:pt x="24549" y="418828"/>
                    <a:pt x="14966" y="409245"/>
                  </a:cubicBezTo>
                  <a:cubicBezTo>
                    <a:pt x="5384" y="399662"/>
                    <a:pt x="0" y="386665"/>
                    <a:pt x="0" y="373113"/>
                  </a:cubicBezTo>
                  <a:lnTo>
                    <a:pt x="0" y="51098"/>
                  </a:lnTo>
                  <a:cubicBezTo>
                    <a:pt x="0" y="37546"/>
                    <a:pt x="5384" y="24549"/>
                    <a:pt x="14966" y="14966"/>
                  </a:cubicBezTo>
                  <a:cubicBezTo>
                    <a:pt x="24549" y="5384"/>
                    <a:pt x="37546" y="0"/>
                    <a:pt x="51098" y="0"/>
                  </a:cubicBezTo>
                  <a:close/>
                </a:path>
              </a:pathLst>
            </a:custGeom>
            <a:solidFill>
              <a:srgbClr val="0B6197"/>
            </a:solidFill>
          </p:spPr>
          <p:txBody>
            <a:bodyPr/>
            <a:lstStyle/>
            <a:p>
              <a:endParaRPr lang="en-US"/>
            </a:p>
          </p:txBody>
        </p:sp>
        <p:sp>
          <p:nvSpPr>
            <p:cNvPr id="11" name="TextBox 11"/>
            <p:cNvSpPr txBox="1"/>
            <p:nvPr/>
          </p:nvSpPr>
          <p:spPr>
            <a:xfrm>
              <a:off x="0" y="-85725"/>
              <a:ext cx="1995205" cy="509936"/>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1028700" y="7808915"/>
            <a:ext cx="7575543" cy="1610677"/>
            <a:chOff x="0" y="0"/>
            <a:chExt cx="1995205" cy="424211"/>
          </a:xfrm>
        </p:grpSpPr>
        <p:sp>
          <p:nvSpPr>
            <p:cNvPr id="13" name="Freeform 13"/>
            <p:cNvSpPr/>
            <p:nvPr/>
          </p:nvSpPr>
          <p:spPr>
            <a:xfrm>
              <a:off x="0" y="0"/>
              <a:ext cx="1995205" cy="424211"/>
            </a:xfrm>
            <a:custGeom>
              <a:avLst/>
              <a:gdLst/>
              <a:ahLst/>
              <a:cxnLst/>
              <a:rect l="l" t="t" r="r" b="b"/>
              <a:pathLst>
                <a:path w="1995205" h="424211">
                  <a:moveTo>
                    <a:pt x="51098" y="0"/>
                  </a:moveTo>
                  <a:lnTo>
                    <a:pt x="1944107" y="0"/>
                  </a:lnTo>
                  <a:cubicBezTo>
                    <a:pt x="1957659" y="0"/>
                    <a:pt x="1970656" y="5384"/>
                    <a:pt x="1980238" y="14966"/>
                  </a:cubicBezTo>
                  <a:cubicBezTo>
                    <a:pt x="1989821" y="24549"/>
                    <a:pt x="1995205" y="37546"/>
                    <a:pt x="1995205" y="51098"/>
                  </a:cubicBezTo>
                  <a:lnTo>
                    <a:pt x="1995205" y="373113"/>
                  </a:lnTo>
                  <a:cubicBezTo>
                    <a:pt x="1995205" y="401334"/>
                    <a:pt x="1972327" y="424211"/>
                    <a:pt x="1944107" y="424211"/>
                  </a:cubicBezTo>
                  <a:lnTo>
                    <a:pt x="51098" y="424211"/>
                  </a:lnTo>
                  <a:cubicBezTo>
                    <a:pt x="37546" y="424211"/>
                    <a:pt x="24549" y="418828"/>
                    <a:pt x="14966" y="409245"/>
                  </a:cubicBezTo>
                  <a:cubicBezTo>
                    <a:pt x="5384" y="399662"/>
                    <a:pt x="0" y="386665"/>
                    <a:pt x="0" y="373113"/>
                  </a:cubicBezTo>
                  <a:lnTo>
                    <a:pt x="0" y="51098"/>
                  </a:lnTo>
                  <a:cubicBezTo>
                    <a:pt x="0" y="37546"/>
                    <a:pt x="5384" y="24549"/>
                    <a:pt x="14966" y="14966"/>
                  </a:cubicBezTo>
                  <a:cubicBezTo>
                    <a:pt x="24549" y="5384"/>
                    <a:pt x="37546" y="0"/>
                    <a:pt x="51098" y="0"/>
                  </a:cubicBezTo>
                  <a:close/>
                </a:path>
              </a:pathLst>
            </a:custGeom>
            <a:solidFill>
              <a:srgbClr val="0B6197"/>
            </a:solidFill>
          </p:spPr>
          <p:txBody>
            <a:bodyPr/>
            <a:lstStyle/>
            <a:p>
              <a:endParaRPr lang="en-US"/>
            </a:p>
          </p:txBody>
        </p:sp>
        <p:sp>
          <p:nvSpPr>
            <p:cNvPr id="14" name="TextBox 14"/>
            <p:cNvSpPr txBox="1"/>
            <p:nvPr/>
          </p:nvSpPr>
          <p:spPr>
            <a:xfrm>
              <a:off x="0" y="-85725"/>
              <a:ext cx="1995205" cy="509936"/>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1028700" y="6024790"/>
            <a:ext cx="7575543" cy="1610677"/>
            <a:chOff x="0" y="0"/>
            <a:chExt cx="1995205" cy="424211"/>
          </a:xfrm>
        </p:grpSpPr>
        <p:sp>
          <p:nvSpPr>
            <p:cNvPr id="16" name="Freeform 16"/>
            <p:cNvSpPr/>
            <p:nvPr/>
          </p:nvSpPr>
          <p:spPr>
            <a:xfrm>
              <a:off x="0" y="0"/>
              <a:ext cx="1995205" cy="424211"/>
            </a:xfrm>
            <a:custGeom>
              <a:avLst/>
              <a:gdLst/>
              <a:ahLst/>
              <a:cxnLst/>
              <a:rect l="l" t="t" r="r" b="b"/>
              <a:pathLst>
                <a:path w="1995205" h="424211">
                  <a:moveTo>
                    <a:pt x="51098" y="0"/>
                  </a:moveTo>
                  <a:lnTo>
                    <a:pt x="1944107" y="0"/>
                  </a:lnTo>
                  <a:cubicBezTo>
                    <a:pt x="1957659" y="0"/>
                    <a:pt x="1970656" y="5384"/>
                    <a:pt x="1980238" y="14966"/>
                  </a:cubicBezTo>
                  <a:cubicBezTo>
                    <a:pt x="1989821" y="24549"/>
                    <a:pt x="1995205" y="37546"/>
                    <a:pt x="1995205" y="51098"/>
                  </a:cubicBezTo>
                  <a:lnTo>
                    <a:pt x="1995205" y="373113"/>
                  </a:lnTo>
                  <a:cubicBezTo>
                    <a:pt x="1995205" y="401334"/>
                    <a:pt x="1972327" y="424211"/>
                    <a:pt x="1944107" y="424211"/>
                  </a:cubicBezTo>
                  <a:lnTo>
                    <a:pt x="51098" y="424211"/>
                  </a:lnTo>
                  <a:cubicBezTo>
                    <a:pt x="37546" y="424211"/>
                    <a:pt x="24549" y="418828"/>
                    <a:pt x="14966" y="409245"/>
                  </a:cubicBezTo>
                  <a:cubicBezTo>
                    <a:pt x="5384" y="399662"/>
                    <a:pt x="0" y="386665"/>
                    <a:pt x="0" y="373113"/>
                  </a:cubicBezTo>
                  <a:lnTo>
                    <a:pt x="0" y="51098"/>
                  </a:lnTo>
                  <a:cubicBezTo>
                    <a:pt x="0" y="37546"/>
                    <a:pt x="5384" y="24549"/>
                    <a:pt x="14966" y="14966"/>
                  </a:cubicBezTo>
                  <a:cubicBezTo>
                    <a:pt x="24549" y="5384"/>
                    <a:pt x="37546" y="0"/>
                    <a:pt x="51098" y="0"/>
                  </a:cubicBezTo>
                  <a:close/>
                </a:path>
              </a:pathLst>
            </a:custGeom>
            <a:solidFill>
              <a:srgbClr val="0B6197"/>
            </a:solidFill>
          </p:spPr>
          <p:txBody>
            <a:bodyPr/>
            <a:lstStyle/>
            <a:p>
              <a:endParaRPr lang="en-US"/>
            </a:p>
          </p:txBody>
        </p:sp>
        <p:sp>
          <p:nvSpPr>
            <p:cNvPr id="17" name="TextBox 17"/>
            <p:cNvSpPr txBox="1"/>
            <p:nvPr/>
          </p:nvSpPr>
          <p:spPr>
            <a:xfrm>
              <a:off x="0" y="-85725"/>
              <a:ext cx="1995205" cy="509936"/>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358285" y="4562134"/>
            <a:ext cx="6916374" cy="8724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Lives with parents and younger brother; expecting a baby sister in two months </a:t>
            </a:r>
          </a:p>
        </p:txBody>
      </p:sp>
      <p:sp>
        <p:nvSpPr>
          <p:cNvPr id="19" name="TextBox 19"/>
          <p:cNvSpPr txBox="1"/>
          <p:nvPr/>
        </p:nvSpPr>
        <p:spPr>
          <a:xfrm>
            <a:off x="1569630" y="6346258"/>
            <a:ext cx="6493683" cy="8724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Father was deployed for three years, returned home about a year ago </a:t>
            </a:r>
          </a:p>
        </p:txBody>
      </p:sp>
      <p:sp>
        <p:nvSpPr>
          <p:cNvPr id="20" name="TextBox 20"/>
          <p:cNvSpPr txBox="1"/>
          <p:nvPr/>
        </p:nvSpPr>
        <p:spPr>
          <a:xfrm>
            <a:off x="1556937" y="8163343"/>
            <a:ext cx="6493683" cy="8724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Started first grade in a new school; graduated from kindergarten without difficulty </a:t>
            </a:r>
          </a:p>
        </p:txBody>
      </p:sp>
      <p:grpSp>
        <p:nvGrpSpPr>
          <p:cNvPr id="21" name="Group 21"/>
          <p:cNvGrpSpPr/>
          <p:nvPr/>
        </p:nvGrpSpPr>
        <p:grpSpPr>
          <a:xfrm>
            <a:off x="8740957" y="4240665"/>
            <a:ext cx="7575543" cy="1610677"/>
            <a:chOff x="0" y="0"/>
            <a:chExt cx="10100724" cy="2147569"/>
          </a:xfrm>
        </p:grpSpPr>
        <p:grpSp>
          <p:nvGrpSpPr>
            <p:cNvPr id="22" name="Group 22"/>
            <p:cNvGrpSpPr/>
            <p:nvPr/>
          </p:nvGrpSpPr>
          <p:grpSpPr>
            <a:xfrm>
              <a:off x="0" y="0"/>
              <a:ext cx="10100724" cy="2147569"/>
              <a:chOff x="0" y="0"/>
              <a:chExt cx="1995205" cy="424211"/>
            </a:xfrm>
          </p:grpSpPr>
          <p:sp>
            <p:nvSpPr>
              <p:cNvPr id="23" name="Freeform 23"/>
              <p:cNvSpPr/>
              <p:nvPr/>
            </p:nvSpPr>
            <p:spPr>
              <a:xfrm>
                <a:off x="0" y="0"/>
                <a:ext cx="1995205" cy="424211"/>
              </a:xfrm>
              <a:custGeom>
                <a:avLst/>
                <a:gdLst/>
                <a:ahLst/>
                <a:cxnLst/>
                <a:rect l="l" t="t" r="r" b="b"/>
                <a:pathLst>
                  <a:path w="1995205" h="424211">
                    <a:moveTo>
                      <a:pt x="51098" y="0"/>
                    </a:moveTo>
                    <a:lnTo>
                      <a:pt x="1944107" y="0"/>
                    </a:lnTo>
                    <a:cubicBezTo>
                      <a:pt x="1957659" y="0"/>
                      <a:pt x="1970656" y="5384"/>
                      <a:pt x="1980238" y="14966"/>
                    </a:cubicBezTo>
                    <a:cubicBezTo>
                      <a:pt x="1989821" y="24549"/>
                      <a:pt x="1995205" y="37546"/>
                      <a:pt x="1995205" y="51098"/>
                    </a:cubicBezTo>
                    <a:lnTo>
                      <a:pt x="1995205" y="373113"/>
                    </a:lnTo>
                    <a:cubicBezTo>
                      <a:pt x="1995205" y="401334"/>
                      <a:pt x="1972327" y="424211"/>
                      <a:pt x="1944107" y="424211"/>
                    </a:cubicBezTo>
                    <a:lnTo>
                      <a:pt x="51098" y="424211"/>
                    </a:lnTo>
                    <a:cubicBezTo>
                      <a:pt x="37546" y="424211"/>
                      <a:pt x="24549" y="418828"/>
                      <a:pt x="14966" y="409245"/>
                    </a:cubicBezTo>
                    <a:cubicBezTo>
                      <a:pt x="5384" y="399662"/>
                      <a:pt x="0" y="386665"/>
                      <a:pt x="0" y="373113"/>
                    </a:cubicBezTo>
                    <a:lnTo>
                      <a:pt x="0" y="51098"/>
                    </a:lnTo>
                    <a:cubicBezTo>
                      <a:pt x="0" y="37546"/>
                      <a:pt x="5384" y="24549"/>
                      <a:pt x="14966" y="14966"/>
                    </a:cubicBezTo>
                    <a:cubicBezTo>
                      <a:pt x="24549" y="5384"/>
                      <a:pt x="37546" y="0"/>
                      <a:pt x="51098" y="0"/>
                    </a:cubicBezTo>
                    <a:close/>
                  </a:path>
                </a:pathLst>
              </a:custGeom>
              <a:solidFill>
                <a:srgbClr val="0B6197"/>
              </a:solidFill>
            </p:spPr>
            <p:txBody>
              <a:bodyPr/>
              <a:lstStyle/>
              <a:p>
                <a:endParaRPr lang="en-US"/>
              </a:p>
            </p:txBody>
          </p:sp>
          <p:sp>
            <p:nvSpPr>
              <p:cNvPr id="24" name="TextBox 24"/>
              <p:cNvSpPr txBox="1"/>
              <p:nvPr/>
            </p:nvSpPr>
            <p:spPr>
              <a:xfrm>
                <a:off x="0" y="-85725"/>
                <a:ext cx="1995205" cy="509936"/>
              </a:xfrm>
              <a:prstGeom prst="rect">
                <a:avLst/>
              </a:prstGeom>
            </p:spPr>
            <p:txBody>
              <a:bodyPr lIns="50800" tIns="50800" rIns="50800" bIns="50800" rtlCol="0" anchor="ctr"/>
              <a:lstStyle/>
              <a:p>
                <a:pPr algn="ctr">
                  <a:lnSpc>
                    <a:spcPts val="2800"/>
                  </a:lnSpc>
                </a:pPr>
                <a:endParaRPr/>
              </a:p>
            </p:txBody>
          </p:sp>
        </p:grpSp>
        <p:sp>
          <p:nvSpPr>
            <p:cNvPr id="25" name="TextBox 25"/>
            <p:cNvSpPr txBox="1"/>
            <p:nvPr/>
          </p:nvSpPr>
          <p:spPr>
            <a:xfrm>
              <a:off x="721240" y="542502"/>
              <a:ext cx="8658244" cy="113156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Has a 504 plan in place, primarily for diabetes management </a:t>
              </a:r>
            </a:p>
          </p:txBody>
        </p:sp>
      </p:grpSp>
      <p:grpSp>
        <p:nvGrpSpPr>
          <p:cNvPr id="26" name="Group 26"/>
          <p:cNvGrpSpPr/>
          <p:nvPr/>
        </p:nvGrpSpPr>
        <p:grpSpPr>
          <a:xfrm>
            <a:off x="8740957" y="6024790"/>
            <a:ext cx="7575543" cy="1610677"/>
            <a:chOff x="0" y="0"/>
            <a:chExt cx="1995205" cy="424211"/>
          </a:xfrm>
        </p:grpSpPr>
        <p:sp>
          <p:nvSpPr>
            <p:cNvPr id="27" name="Freeform 27"/>
            <p:cNvSpPr/>
            <p:nvPr/>
          </p:nvSpPr>
          <p:spPr>
            <a:xfrm>
              <a:off x="0" y="0"/>
              <a:ext cx="1995205" cy="424211"/>
            </a:xfrm>
            <a:custGeom>
              <a:avLst/>
              <a:gdLst/>
              <a:ahLst/>
              <a:cxnLst/>
              <a:rect l="l" t="t" r="r" b="b"/>
              <a:pathLst>
                <a:path w="1995205" h="424211">
                  <a:moveTo>
                    <a:pt x="51098" y="0"/>
                  </a:moveTo>
                  <a:lnTo>
                    <a:pt x="1944107" y="0"/>
                  </a:lnTo>
                  <a:cubicBezTo>
                    <a:pt x="1957659" y="0"/>
                    <a:pt x="1970656" y="5384"/>
                    <a:pt x="1980238" y="14966"/>
                  </a:cubicBezTo>
                  <a:cubicBezTo>
                    <a:pt x="1989821" y="24549"/>
                    <a:pt x="1995205" y="37546"/>
                    <a:pt x="1995205" y="51098"/>
                  </a:cubicBezTo>
                  <a:lnTo>
                    <a:pt x="1995205" y="373113"/>
                  </a:lnTo>
                  <a:cubicBezTo>
                    <a:pt x="1995205" y="401334"/>
                    <a:pt x="1972327" y="424211"/>
                    <a:pt x="1944107" y="424211"/>
                  </a:cubicBezTo>
                  <a:lnTo>
                    <a:pt x="51098" y="424211"/>
                  </a:lnTo>
                  <a:cubicBezTo>
                    <a:pt x="37546" y="424211"/>
                    <a:pt x="24549" y="418828"/>
                    <a:pt x="14966" y="409245"/>
                  </a:cubicBezTo>
                  <a:cubicBezTo>
                    <a:pt x="5384" y="399662"/>
                    <a:pt x="0" y="386665"/>
                    <a:pt x="0" y="373113"/>
                  </a:cubicBezTo>
                  <a:lnTo>
                    <a:pt x="0" y="51098"/>
                  </a:lnTo>
                  <a:cubicBezTo>
                    <a:pt x="0" y="37546"/>
                    <a:pt x="5384" y="24549"/>
                    <a:pt x="14966" y="14966"/>
                  </a:cubicBezTo>
                  <a:cubicBezTo>
                    <a:pt x="24549" y="5384"/>
                    <a:pt x="37546" y="0"/>
                    <a:pt x="51098" y="0"/>
                  </a:cubicBezTo>
                  <a:close/>
                </a:path>
              </a:pathLst>
            </a:custGeom>
            <a:solidFill>
              <a:srgbClr val="0B6197"/>
            </a:solidFill>
          </p:spPr>
          <p:txBody>
            <a:bodyPr/>
            <a:lstStyle/>
            <a:p>
              <a:endParaRPr lang="en-US"/>
            </a:p>
          </p:txBody>
        </p:sp>
        <p:sp>
          <p:nvSpPr>
            <p:cNvPr id="28" name="TextBox 28"/>
            <p:cNvSpPr txBox="1"/>
            <p:nvPr/>
          </p:nvSpPr>
          <p:spPr>
            <a:xfrm>
              <a:off x="0" y="-85725"/>
              <a:ext cx="1995205" cy="509936"/>
            </a:xfrm>
            <a:prstGeom prst="rect">
              <a:avLst/>
            </a:prstGeom>
          </p:spPr>
          <p:txBody>
            <a:bodyPr lIns="50800" tIns="50800" rIns="50800" bIns="50800" rtlCol="0" anchor="ctr"/>
            <a:lstStyle/>
            <a:p>
              <a:pPr algn="ctr">
                <a:lnSpc>
                  <a:spcPts val="2800"/>
                </a:lnSpc>
              </a:pPr>
              <a:endParaRPr/>
            </a:p>
          </p:txBody>
        </p:sp>
      </p:grpSp>
      <p:sp>
        <p:nvSpPr>
          <p:cNvPr id="29" name="TextBox 29"/>
          <p:cNvSpPr txBox="1"/>
          <p:nvPr/>
        </p:nvSpPr>
        <p:spPr>
          <a:xfrm>
            <a:off x="9011422" y="6166997"/>
            <a:ext cx="7034613" cy="1710689"/>
          </a:xfrm>
          <a:prstGeom prst="rect">
            <a:avLst/>
          </a:prstGeom>
        </p:spPr>
        <p:txBody>
          <a:bodyPr lIns="0" tIns="0" rIns="0" bIns="0" rtlCol="0" anchor="t">
            <a:spAutoFit/>
          </a:bodyPr>
          <a:lstStyle/>
          <a:p>
            <a:pPr algn="ctr">
              <a:lnSpc>
                <a:spcPts val="3360"/>
              </a:lnSpc>
            </a:pPr>
            <a:r>
              <a:rPr lang="en-US" sz="2400">
                <a:solidFill>
                  <a:srgbClr val="F6F8F7"/>
                </a:solidFill>
                <a:latin typeface="Avenir"/>
                <a:ea typeface="Avenir"/>
                <a:cs typeface="Avenir"/>
                <a:sym typeface="Avenir"/>
              </a:rPr>
              <a:t>Family history notable for paternal grandmother with bipolar disorder and mother with depression and anxiety, treated with fluoxetine</a:t>
            </a:r>
          </a:p>
          <a:p>
            <a:pPr algn="ctr">
              <a:lnSpc>
                <a:spcPts val="3360"/>
              </a:lnSpc>
            </a:pPr>
            <a:endParaRPr lang="en-US" sz="2400">
              <a:solidFill>
                <a:srgbClr val="F6F8F7"/>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1348</Words>
  <Application>Microsoft Macintosh PowerPoint</Application>
  <PresentationFormat>Custom</PresentationFormat>
  <Paragraphs>207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Avenir</vt:lpstr>
      <vt:lpstr>Avenir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Medical Case Presentation</dc:title>
  <cp:lastModifiedBy>Brianna Cloutier</cp:lastModifiedBy>
  <cp:revision>6</cp:revision>
  <dcterms:created xsi:type="dcterms:W3CDTF">2006-08-16T00:00:00Z</dcterms:created>
  <dcterms:modified xsi:type="dcterms:W3CDTF">2025-12-10T20:56:51Z</dcterms:modified>
  <dc:identifier>DAG6TM2p3U4</dc:identifier>
</cp:coreProperties>
</file>